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36"/>
  </p:handoutMasterIdLst>
  <p:sldIdLst>
    <p:sldId id="256" r:id="rId3"/>
    <p:sldId id="278" r:id="rId5"/>
    <p:sldId id="279" r:id="rId6"/>
    <p:sldId id="280" r:id="rId7"/>
    <p:sldId id="281" r:id="rId8"/>
    <p:sldId id="282" r:id="rId9"/>
    <p:sldId id="283" r:id="rId10"/>
    <p:sldId id="284" r:id="rId11"/>
    <p:sldId id="285" r:id="rId12"/>
    <p:sldId id="286" r:id="rId13"/>
    <p:sldId id="287" r:id="rId14"/>
    <p:sldId id="288" r:id="rId15"/>
    <p:sldId id="289" r:id="rId16"/>
    <p:sldId id="291" r:id="rId17"/>
    <p:sldId id="290" r:id="rId18"/>
    <p:sldId id="293" r:id="rId19"/>
    <p:sldId id="294" r:id="rId20"/>
    <p:sldId id="295" r:id="rId21"/>
    <p:sldId id="297" r:id="rId22"/>
    <p:sldId id="298" r:id="rId23"/>
    <p:sldId id="299" r:id="rId24"/>
    <p:sldId id="300" r:id="rId25"/>
    <p:sldId id="301" r:id="rId26"/>
    <p:sldId id="302" r:id="rId27"/>
    <p:sldId id="303" r:id="rId28"/>
    <p:sldId id="304" r:id="rId29"/>
    <p:sldId id="305" r:id="rId30"/>
    <p:sldId id="306" r:id="rId31"/>
    <p:sldId id="307" r:id="rId32"/>
    <p:sldId id="308" r:id="rId33"/>
    <p:sldId id="309" r:id="rId34"/>
    <p:sldId id="260" r:id="rId35"/>
  </p:sldIdLst>
  <p:sldSz cx="12192000" cy="6858000"/>
  <p:notesSz cx="6858000" cy="9144000"/>
  <p:embeddedFontLst>
    <p:embeddedFont>
      <p:font typeface="汉仪中宋S" panose="00020600040101010101" charset="-122"/>
      <p:regular r:id="rId40"/>
    </p:embeddedFont>
    <p:embeddedFont>
      <p:font typeface="微软雅黑" panose="020B0503020204020204" charset="-122"/>
      <p:regular r:id="rId41"/>
    </p:embeddedFont>
    <p:embeddedFont>
      <p:font typeface="Calibri" panose="020F0502020204030204" charset="0"/>
      <p:regular r:id="rId42"/>
      <p:bold r:id="rId43"/>
      <p:italic r:id="rId44"/>
      <p:boldItalic r:id="rId45"/>
    </p:embeddedFont>
    <p:embeddedFont>
      <p:font typeface="楷体" panose="02010609060101010101" charset="-122"/>
      <p:regular r:id="rId46"/>
    </p:embeddedFont>
    <p:embeddedFont>
      <p:font typeface="Consolas" panose="020B0609020204030204" charset="0"/>
      <p:regular r:id="rId47"/>
      <p:bold r:id="rId48"/>
      <p:italic r:id="rId49"/>
      <p:boldItalic r:id="rId50"/>
    </p:embeddedFont>
  </p:embeddedFontLst>
  <p:custDataLst>
    <p:tags r:id="rId5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8" userDrawn="1">
          <p15:clr>
            <a:srgbClr val="A4A3A4"/>
          </p15:clr>
        </p15:guide>
        <p15:guide id="2" pos="3840" userDrawn="1">
          <p15:clr>
            <a:srgbClr val="A4A3A4"/>
          </p15:clr>
        </p15:guide>
        <p15:guide id="3" orient="horz" pos="2082" userDrawn="1">
          <p15:clr>
            <a:srgbClr val="A4A3A4"/>
          </p15:clr>
        </p15:guide>
        <p15:guide id="4"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476A"/>
    <a:srgbClr val="FFFFFF"/>
    <a:srgbClr val="36465F"/>
    <a:srgbClr val="1E355F"/>
    <a:srgbClr val="424D6D"/>
    <a:srgbClr val="756379"/>
    <a:srgbClr val="427092"/>
    <a:srgbClr val="F8F6F9"/>
    <a:srgbClr val="F7DBD8"/>
    <a:srgbClr val="5979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58"/>
        <p:guide pos="3840"/>
        <p:guide orient="horz" pos="2082"/>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1" Type="http://schemas.openxmlformats.org/officeDocument/2006/relationships/tags" Target="tags/tag103.xml"/><Relationship Id="rId50" Type="http://schemas.openxmlformats.org/officeDocument/2006/relationships/font" Target="fonts/font11.fntdata"/><Relationship Id="rId5" Type="http://schemas.openxmlformats.org/officeDocument/2006/relationships/slide" Target="slides/slide2.xml"/><Relationship Id="rId49" Type="http://schemas.openxmlformats.org/officeDocument/2006/relationships/font" Target="fonts/font10.fntdata"/><Relationship Id="rId48" Type="http://schemas.openxmlformats.org/officeDocument/2006/relationships/font" Target="fonts/font9.fntdata"/><Relationship Id="rId47" Type="http://schemas.openxmlformats.org/officeDocument/2006/relationships/font" Target="fonts/font8.fntdata"/><Relationship Id="rId46" Type="http://schemas.openxmlformats.org/officeDocument/2006/relationships/font" Target="fonts/font7.fntdata"/><Relationship Id="rId45" Type="http://schemas.openxmlformats.org/officeDocument/2006/relationships/font" Target="fonts/font6.fntdata"/><Relationship Id="rId44" Type="http://schemas.openxmlformats.org/officeDocument/2006/relationships/font" Target="fonts/font5.fntdata"/><Relationship Id="rId43" Type="http://schemas.openxmlformats.org/officeDocument/2006/relationships/font" Target="fonts/font4.fntdata"/><Relationship Id="rId42" Type="http://schemas.openxmlformats.org/officeDocument/2006/relationships/font" Target="fonts/font3.fntdata"/><Relationship Id="rId41" Type="http://schemas.openxmlformats.org/officeDocument/2006/relationships/font" Target="fonts/font2.fntdata"/><Relationship Id="rId40" Type="http://schemas.openxmlformats.org/officeDocument/2006/relationships/font" Target="fonts/font1.fntdata"/><Relationship Id="rId4" Type="http://schemas.openxmlformats.org/officeDocument/2006/relationships/notesMaster" Target="notesMasters/notesMaster1.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handoutMaster" Target="handoutMasters/handoutMaster1.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之前本组（东北师大我们喜欢你</a:t>
            </a:r>
            <a:r>
              <a:rPr lang="zh-CN" altLang="en-US"/>
              <a:t>组）同学和老师的讨论中也提出过相应的猜想，记分牌实际运行的过程中可能并不是同步时钟。从这段文字中，我们能够看到与算法伪代码中相符合的内容。</a:t>
            </a:r>
            <a:endParaRPr lang="zh-CN" altLang="en-US"/>
          </a:p>
          <a:p>
            <a:r>
              <a:rPr lang="zh-CN" altLang="en-US"/>
              <a:t>因此，我们可以这样理解，记分牌中的所有的操作并不存在统一的时钟控制，因为所有信号都是瞬时发出的，一旦被下一个构件所接收到，就会改变相应的变量。而我们的课程中，为了方便大家的理解和掌握，界定了每一个时钟周期，让每个部件按规定的时钟</a:t>
            </a:r>
            <a:r>
              <a:rPr lang="zh-CN" altLang="en-US"/>
              <a:t>运行。</a:t>
            </a:r>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tags" Target="../tags/tag75.xml"/><Relationship Id="rId1" Type="http://schemas.openxmlformats.org/officeDocument/2006/relationships/tags" Target="../tags/tag7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76.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1.xml"/><Relationship Id="rId4" Type="http://schemas.openxmlformats.org/officeDocument/2006/relationships/tags" Target="../tags/tag77.xml"/><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1.xml"/><Relationship Id="rId4" Type="http://schemas.openxmlformats.org/officeDocument/2006/relationships/tags" Target="../tags/tag78.xml"/><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1.xml"/><Relationship Id="rId4" Type="http://schemas.openxmlformats.org/officeDocument/2006/relationships/tags" Target="../tags/tag79.xml"/><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7" Type="http://schemas.openxmlformats.org/officeDocument/2006/relationships/notesSlide" Target="../notesSlides/notesSlide15.xml"/><Relationship Id="rId6" Type="http://schemas.openxmlformats.org/officeDocument/2006/relationships/slideLayout" Target="../slideLayouts/slideLayout1.xml"/><Relationship Id="rId5" Type="http://schemas.openxmlformats.org/officeDocument/2006/relationships/tags" Target="../tags/tag80.xml"/><Relationship Id="rId4" Type="http://schemas.openxmlformats.org/officeDocument/2006/relationships/image" Target="../media/image11.png"/><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tags" Target="../tags/tag81.xml"/><Relationship Id="rId2" Type="http://schemas.openxmlformats.org/officeDocument/2006/relationships/hyperlink" Target="https://archive.computerhistory.org/resources/text/CDC/cdc.6600.thornton.design_of_a_computer_the_control_data_6600.1970.102630394.pdf" TargetMode="External"/><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82.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tags" Target="../tags/tag83.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8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ags" Target="../tags/tag85.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xml"/><Relationship Id="rId2" Type="http://schemas.openxmlformats.org/officeDocument/2006/relationships/tags" Target="../tags/tag87.xml"/><Relationship Id="rId1" Type="http://schemas.openxmlformats.org/officeDocument/2006/relationships/tags" Target="../tags/tag86.xml"/></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tags" Target="../tags/tag88.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1.xml"/><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tags" Target="../tags/tag91.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94.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1.xml"/><Relationship Id="rId2" Type="http://schemas.openxmlformats.org/officeDocument/2006/relationships/tags" Target="../tags/tag95.xml"/><Relationship Id="rId1" Type="http://schemas.openxmlformats.org/officeDocument/2006/relationships/image" Target="../media/image14.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xml"/><Relationship Id="rId2" Type="http://schemas.openxmlformats.org/officeDocument/2006/relationships/tags" Target="../tags/tag96.xml"/><Relationship Id="rId1" Type="http://schemas.openxmlformats.org/officeDocument/2006/relationships/image" Target="../media/image15.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1.xml"/><Relationship Id="rId2" Type="http://schemas.openxmlformats.org/officeDocument/2006/relationships/tags" Target="../tags/tag97.xml"/><Relationship Id="rId1" Type="http://schemas.openxmlformats.org/officeDocument/2006/relationships/image" Target="../media/image16.pn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xml"/><Relationship Id="rId2" Type="http://schemas.openxmlformats.org/officeDocument/2006/relationships/tags" Target="../tags/tag98.xml"/><Relationship Id="rId1" Type="http://schemas.openxmlformats.org/officeDocument/2006/relationships/image" Target="../media/image17.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1.xml"/><Relationship Id="rId2" Type="http://schemas.openxmlformats.org/officeDocument/2006/relationships/tags" Target="../tags/tag99.xml"/><Relationship Id="rId1" Type="http://schemas.openxmlformats.org/officeDocument/2006/relationships/image" Target="../media/image18.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tags" Target="../tags/tag65.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100.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1.xml"/><Relationship Id="rId2" Type="http://schemas.openxmlformats.org/officeDocument/2006/relationships/tags" Target="../tags/tag101.xml"/><Relationship Id="rId1" Type="http://schemas.openxmlformats.org/officeDocument/2006/relationships/image" Target="../media/image19.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tags" Target="../tags/tag102.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tags" Target="../tags/tag66.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tags" Target="../tags/tag67.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tags" Target="../tags/tag68.xml"/><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tags" Target="../tags/tag69.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tags" Target="../tags/tag71.xml"/><Relationship Id="rId1" Type="http://schemas.openxmlformats.org/officeDocument/2006/relationships/tags" Target="../tags/tag70.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tags" Target="../tags/tag73.xml"/><Relationship Id="rId1" Type="http://schemas.openxmlformats.org/officeDocument/2006/relationships/tags" Target="../tags/tag7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椭圆 14"/>
          <p:cNvSpPr/>
          <p:nvPr/>
        </p:nvSpPr>
        <p:spPr>
          <a:xfrm>
            <a:off x="4268788" y="1478915"/>
            <a:ext cx="3653155" cy="3653155"/>
          </a:xfrm>
          <a:prstGeom prst="ellipse">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2957195" y="2565400"/>
            <a:ext cx="6278880" cy="1014730"/>
          </a:xfrm>
          <a:prstGeom prst="rect">
            <a:avLst/>
          </a:prstGeom>
          <a:noFill/>
        </p:spPr>
        <p:txBody>
          <a:bodyPr wrap="none" rtlCol="0" anchor="ctr" anchorCtr="0">
            <a:spAutoFit/>
          </a:bodyPr>
          <a:p>
            <a:pPr algn="ctr"/>
            <a:r>
              <a:rPr lang="zh-CN" altLang="en-US" sz="6000">
                <a:solidFill>
                  <a:srgbClr val="26476A"/>
                </a:solidFill>
                <a:latin typeface="汉仪中宋S" panose="00020600040101010101" charset="-122"/>
                <a:ea typeface="汉仪中宋S" panose="00020600040101010101" charset="-122"/>
                <a:cs typeface="汉仪中宋S" panose="00020600040101010101" charset="-122"/>
              </a:rPr>
              <a:t>记分牌算法仿真</a:t>
            </a:r>
            <a:r>
              <a:rPr lang="zh-CN" altLang="en-US" sz="6000">
                <a:solidFill>
                  <a:srgbClr val="26476A"/>
                </a:solidFill>
                <a:latin typeface="汉仪中宋S" panose="00020600040101010101" charset="-122"/>
                <a:ea typeface="汉仪中宋S" panose="00020600040101010101" charset="-122"/>
                <a:cs typeface="汉仪中宋S" panose="00020600040101010101" charset="-122"/>
              </a:rPr>
              <a:t>器</a:t>
            </a:r>
            <a:endParaRPr lang="zh-CN" altLang="en-US" sz="6000">
              <a:solidFill>
                <a:srgbClr val="26476A"/>
              </a:solidFill>
              <a:latin typeface="汉仪中宋S" panose="00020600040101010101" charset="-122"/>
              <a:ea typeface="汉仪中宋S" panose="00020600040101010101" charset="-122"/>
              <a:cs typeface="汉仪中宋S" panose="00020600040101010101" charset="-122"/>
            </a:endParaRPr>
          </a:p>
        </p:txBody>
      </p:sp>
      <p:sp>
        <p:nvSpPr>
          <p:cNvPr id="13" name="任意多边形 12"/>
          <p:cNvSpPr/>
          <p:nvPr/>
        </p:nvSpPr>
        <p:spPr>
          <a:xfrm>
            <a:off x="2576830" y="419100"/>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5" name="文本框 24"/>
          <p:cNvSpPr txBox="1"/>
          <p:nvPr/>
        </p:nvSpPr>
        <p:spPr>
          <a:xfrm>
            <a:off x="5112385" y="3622675"/>
            <a:ext cx="1968500" cy="398780"/>
          </a:xfrm>
          <a:prstGeom prst="rect">
            <a:avLst/>
          </a:prstGeom>
          <a:noFill/>
        </p:spPr>
        <p:txBody>
          <a:bodyPr wrap="square" rtlCol="0" anchor="ctr" anchorCtr="0">
            <a:spAutoFit/>
          </a:bodyPr>
          <a:p>
            <a:pPr algn="ctr"/>
            <a:r>
              <a:rPr lang="zh-CN" altLang="en-US" sz="2000">
                <a:solidFill>
                  <a:srgbClr val="26476A"/>
                </a:solidFill>
                <a:latin typeface="汉仪中宋S" panose="00020600040101010101" charset="-122"/>
                <a:ea typeface="汉仪中宋S" panose="00020600040101010101" charset="-122"/>
              </a:rPr>
              <a:t>汇报人：张若妍</a:t>
            </a:r>
            <a:endParaRPr lang="en-US" altLang="zh-CN" sz="2000">
              <a:solidFill>
                <a:srgbClr val="26476A"/>
              </a:solidFill>
              <a:latin typeface="汉仪中宋S" panose="00020600040101010101" charset="-122"/>
              <a:ea typeface="汉仪中宋S" panose="00020600040101010101" charset="-122"/>
            </a:endParaRPr>
          </a:p>
        </p:txBody>
      </p:sp>
      <p:sp>
        <p:nvSpPr>
          <p:cNvPr id="52" name="矩形 51"/>
          <p:cNvSpPr/>
          <p:nvPr/>
        </p:nvSpPr>
        <p:spPr>
          <a:xfrm>
            <a:off x="0" y="43688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矩形 52"/>
          <p:cNvSpPr/>
          <p:nvPr/>
        </p:nvSpPr>
        <p:spPr>
          <a:xfrm>
            <a:off x="0" y="61976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4" name="矩形 53"/>
          <p:cNvSpPr/>
          <p:nvPr/>
        </p:nvSpPr>
        <p:spPr>
          <a:xfrm>
            <a:off x="9709785" y="611060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矩形 54"/>
          <p:cNvSpPr/>
          <p:nvPr/>
        </p:nvSpPr>
        <p:spPr>
          <a:xfrm>
            <a:off x="9709785" y="629348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任意多边形 55"/>
          <p:cNvSpPr/>
          <p:nvPr/>
        </p:nvSpPr>
        <p:spPr>
          <a:xfrm>
            <a:off x="0" y="6101715"/>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7"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pPr algn="l"/>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036570" y="749935"/>
            <a:ext cx="6118860"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记分牌算法的数据</a:t>
            </a:r>
            <a:r>
              <a:rPr lang="zh-CN" altLang="en-US" sz="3200">
                <a:solidFill>
                  <a:srgbClr val="26476A"/>
                </a:solidFill>
                <a:latin typeface="汉仪中宋S" panose="00020600040101010101" charset="-122"/>
                <a:ea typeface="汉仪中宋S" panose="00020600040101010101" charset="-122"/>
              </a:rPr>
              <a:t>结构</a:t>
            </a:r>
            <a:endParaRPr lang="zh-CN" altLang="en-US" sz="3200">
              <a:solidFill>
                <a:srgbClr val="26476A"/>
              </a:solidFill>
              <a:latin typeface="汉仪中宋S" panose="00020600040101010101" charset="-122"/>
              <a:ea typeface="汉仪中宋S" panose="00020600040101010101" charset="-122"/>
            </a:endParaRPr>
          </a:p>
        </p:txBody>
      </p:sp>
      <p:sp>
        <p:nvSpPr>
          <p:cNvPr id="4" name="文本框 3"/>
          <p:cNvSpPr txBox="1"/>
          <p:nvPr/>
        </p:nvSpPr>
        <p:spPr>
          <a:xfrm>
            <a:off x="546735" y="1333500"/>
            <a:ext cx="11109960" cy="1778000"/>
          </a:xfrm>
          <a:prstGeom prst="rect">
            <a:avLst/>
          </a:prstGeom>
          <a:noFill/>
          <a:ln>
            <a:noFill/>
          </a:ln>
        </p:spPr>
        <p:txBody>
          <a:bodyPr wrap="square" rtlCol="0">
            <a:noAutofit/>
          </a:bodyPr>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sz="2400" dirty="0">
                <a:solidFill>
                  <a:srgbClr val="26476A"/>
                </a:solidFill>
                <a:latin typeface="Times New Roman" panose="02020603050405020304" charset="0"/>
                <a:ea typeface="楷体" panose="02010609060101010101" charset="-122"/>
                <a:sym typeface="+mn-lt"/>
              </a:rPr>
              <a:t>记分牌算法包含三个状态表：</a:t>
            </a:r>
            <a:r>
              <a:rPr lang="zh-CN" sz="2400" b="1" dirty="0">
                <a:solidFill>
                  <a:srgbClr val="26476A"/>
                </a:solidFill>
                <a:latin typeface="Times New Roman" panose="02020603050405020304" charset="0"/>
                <a:ea typeface="楷体" panose="02010609060101010101" charset="-122"/>
                <a:sym typeface="+mn-lt"/>
              </a:rPr>
              <a:t>指令状态表</a:t>
            </a:r>
            <a:r>
              <a:rPr lang="zh-CN" sz="2400" dirty="0">
                <a:solidFill>
                  <a:srgbClr val="26476A"/>
                </a:solidFill>
                <a:latin typeface="Times New Roman" panose="02020603050405020304" charset="0"/>
                <a:ea typeface="楷体" panose="02010609060101010101" charset="-122"/>
                <a:sym typeface="+mn-lt"/>
              </a:rPr>
              <a:t>、</a:t>
            </a:r>
            <a:r>
              <a:rPr lang="zh-CN" sz="2400" b="1" dirty="0">
                <a:solidFill>
                  <a:srgbClr val="26476A"/>
                </a:solidFill>
                <a:latin typeface="Times New Roman" panose="02020603050405020304" charset="0"/>
                <a:ea typeface="楷体" panose="02010609060101010101" charset="-122"/>
                <a:sym typeface="+mn-lt"/>
              </a:rPr>
              <a:t>功能部件状态表</a:t>
            </a:r>
            <a:r>
              <a:rPr lang="zh-CN" sz="2400" dirty="0">
                <a:solidFill>
                  <a:srgbClr val="26476A"/>
                </a:solidFill>
                <a:latin typeface="Times New Roman" panose="02020603050405020304" charset="0"/>
                <a:ea typeface="楷体" panose="02010609060101010101" charset="-122"/>
                <a:sym typeface="+mn-lt"/>
              </a:rPr>
              <a:t>和</a:t>
            </a:r>
            <a:r>
              <a:rPr lang="zh-CN" sz="2400" b="1" dirty="0">
                <a:solidFill>
                  <a:srgbClr val="26476A"/>
                </a:solidFill>
                <a:latin typeface="Times New Roman" panose="02020603050405020304" charset="0"/>
                <a:ea typeface="楷体" panose="02010609060101010101" charset="-122"/>
                <a:sym typeface="+mn-lt"/>
              </a:rPr>
              <a:t>结果寄存器状态表</a:t>
            </a:r>
            <a:r>
              <a:rPr lang="zh-CN" sz="2400" dirty="0">
                <a:solidFill>
                  <a:srgbClr val="26476A"/>
                </a:solidFill>
                <a:latin typeface="Times New Roman" panose="02020603050405020304" charset="0"/>
                <a:ea typeface="楷体" panose="02010609060101010101" charset="-122"/>
                <a:sym typeface="+mn-lt"/>
              </a:rPr>
              <a:t>。</a:t>
            </a:r>
            <a:endParaRPr lang="zh-CN" sz="2400" dirty="0">
              <a:solidFill>
                <a:srgbClr val="26476A"/>
              </a:solidFill>
              <a:latin typeface="Times New Roman" panose="02020603050405020304" charset="0"/>
              <a:ea typeface="楷体" panose="02010609060101010101" charset="-122"/>
              <a:sym typeface="+mn-lt"/>
            </a:endParaRPr>
          </a:p>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sz="2400" b="1" dirty="0">
                <a:solidFill>
                  <a:srgbClr val="26476A"/>
                </a:solidFill>
                <a:latin typeface="Times New Roman" panose="02020603050405020304" charset="0"/>
                <a:ea typeface="楷体" panose="02010609060101010101" charset="-122"/>
                <a:sym typeface="+mn-lt"/>
              </a:rPr>
              <a:t>（</a:t>
            </a:r>
            <a:r>
              <a:rPr lang="en-US" altLang="zh-CN" sz="2400" b="1" dirty="0">
                <a:solidFill>
                  <a:srgbClr val="26476A"/>
                </a:solidFill>
                <a:latin typeface="Times New Roman" panose="02020603050405020304" charset="0"/>
                <a:ea typeface="楷体" panose="02010609060101010101" charset="-122"/>
                <a:sym typeface="+mn-lt"/>
              </a:rPr>
              <a:t>3</a:t>
            </a:r>
            <a:r>
              <a:rPr lang="zh-CN" sz="2400" b="1" dirty="0">
                <a:solidFill>
                  <a:srgbClr val="26476A"/>
                </a:solidFill>
                <a:latin typeface="Times New Roman" panose="02020603050405020304" charset="0"/>
                <a:ea typeface="楷体" panose="02010609060101010101" charset="-122"/>
                <a:sym typeface="+mn-lt"/>
              </a:rPr>
              <a:t>）</a:t>
            </a:r>
            <a:r>
              <a:rPr lang="zh-CN" sz="2400" b="1" dirty="0">
                <a:solidFill>
                  <a:srgbClr val="26476A"/>
                </a:solidFill>
                <a:latin typeface="Times New Roman" panose="02020603050405020304" charset="0"/>
                <a:ea typeface="楷体" panose="02010609060101010101" charset="-122"/>
                <a:sym typeface="+mn-lt"/>
              </a:rPr>
              <a:t>结果寄存器状态表</a:t>
            </a:r>
            <a:r>
              <a:rPr lang="en-US" altLang="zh-CN" sz="2400" b="1" dirty="0">
                <a:solidFill>
                  <a:srgbClr val="26476A"/>
                </a:solidFill>
                <a:latin typeface="Times New Roman" panose="02020603050405020304" charset="0"/>
                <a:ea typeface="楷体" panose="02010609060101010101" charset="-122"/>
                <a:sym typeface="+mn-lt"/>
              </a:rPr>
              <a:t>(Register Status)</a:t>
            </a:r>
            <a:r>
              <a:rPr lang="zh-CN" altLang="en-US" sz="2400" dirty="0">
                <a:solidFill>
                  <a:srgbClr val="26476A"/>
                </a:solidFill>
                <a:latin typeface="Times New Roman" panose="02020603050405020304" charset="0"/>
                <a:ea typeface="楷体" panose="02010609060101010101" charset="-122"/>
                <a:sym typeface="+mn-lt"/>
              </a:rPr>
              <a:t>：</a:t>
            </a:r>
            <a:endParaRPr lang="zh-CN" altLang="en-US" sz="2400" dirty="0">
              <a:solidFill>
                <a:srgbClr val="26476A"/>
              </a:solidFill>
              <a:latin typeface="Times New Roman" panose="02020603050405020304" charset="0"/>
              <a:ea typeface="楷体" panose="02010609060101010101" charset="-122"/>
              <a:sym typeface="+mn-lt"/>
            </a:endParaRPr>
          </a:p>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altLang="en-US" sz="2400" dirty="0">
                <a:solidFill>
                  <a:srgbClr val="26476A"/>
                </a:solidFill>
                <a:latin typeface="Times New Roman" panose="02020603050405020304" charset="0"/>
                <a:ea typeface="楷体" panose="02010609060101010101" charset="-122"/>
                <a:sym typeface="+mn-lt"/>
              </a:rPr>
              <a:t>每个寄存器在该表中有一项，用于指出哪个功能部件（编号）将把结果写入该寄存器。</a:t>
            </a:r>
            <a:endParaRPr lang="zh-CN" altLang="en-US" sz="2400" dirty="0">
              <a:solidFill>
                <a:srgbClr val="26476A"/>
              </a:solidFill>
              <a:latin typeface="Times New Roman" panose="02020603050405020304" charset="0"/>
              <a:ea typeface="楷体" panose="02010609060101010101" charset="-122"/>
              <a:sym typeface="+mn-lt"/>
            </a:endParaRPr>
          </a:p>
        </p:txBody>
      </p:sp>
      <p:graphicFrame>
        <p:nvGraphicFramePr>
          <p:cNvPr id="6" name="表格 5"/>
          <p:cNvGraphicFramePr/>
          <p:nvPr>
            <p:custDataLst>
              <p:tags r:id="rId1"/>
            </p:custDataLst>
          </p:nvPr>
        </p:nvGraphicFramePr>
        <p:xfrm>
          <a:off x="1147445" y="4410075"/>
          <a:ext cx="9897745" cy="1400810"/>
        </p:xfrm>
        <a:graphic>
          <a:graphicData uri="http://schemas.openxmlformats.org/drawingml/2006/table">
            <a:tbl>
              <a:tblPr firstRow="1" bandRow="1">
                <a:tableStyleId>{5C22544A-7EE6-4342-B048-85BDC9FD1C3A}</a:tableStyleId>
              </a:tblPr>
              <a:tblGrid>
                <a:gridCol w="1291590"/>
                <a:gridCol w="860425"/>
                <a:gridCol w="859155"/>
                <a:gridCol w="862330"/>
                <a:gridCol w="860425"/>
                <a:gridCol w="860425"/>
                <a:gridCol w="860425"/>
                <a:gridCol w="862330"/>
                <a:gridCol w="859155"/>
                <a:gridCol w="860425"/>
                <a:gridCol w="861060"/>
              </a:tblGrid>
              <a:tr h="483870">
                <a:tc rowSpan="2">
                  <a:txBody>
                    <a:bodyPr/>
                    <a:p>
                      <a:pPr algn="ctr">
                        <a:buNone/>
                      </a:pPr>
                      <a:endParaRPr lang="zh-CN" altLang="en-US"/>
                    </a:p>
                  </a:txBody>
                  <a:tcPr/>
                </a:tc>
                <a:tc gridSpan="10">
                  <a:txBody>
                    <a:bodyPr/>
                    <a:p>
                      <a:pPr algn="ctr">
                        <a:buNone/>
                      </a:pPr>
                      <a:r>
                        <a:rPr lang="zh-CN" altLang="en-US" sz="2000">
                          <a:latin typeface="楷体" panose="02010609060101010101" charset="-122"/>
                          <a:ea typeface="楷体" panose="02010609060101010101" charset="-122"/>
                        </a:rPr>
                        <a:t>结果寄存器状态表</a:t>
                      </a:r>
                      <a:endParaRPr lang="zh-CN" altLang="en-US" sz="2000">
                        <a:latin typeface="楷体" panose="02010609060101010101" charset="-122"/>
                        <a:ea typeface="楷体" panose="02010609060101010101" charset="-122"/>
                      </a:endParaRPr>
                    </a:p>
                  </a:txBody>
                  <a:tcPr/>
                </a:tc>
                <a:tc hMerge="1">
                  <a:tcPr/>
                </a:tc>
                <a:tc hMerge="1">
                  <a:tcPr/>
                </a:tc>
                <a:tc hMerge="1">
                  <a:tcPr/>
                </a:tc>
                <a:tc hMerge="1">
                  <a:tcPr/>
                </a:tc>
                <a:tc hMerge="1">
                  <a:tcPr/>
                </a:tc>
                <a:tc hMerge="1">
                  <a:tcPr/>
                </a:tc>
                <a:tc hMerge="1">
                  <a:tcPr/>
                </a:tc>
                <a:tc hMerge="1">
                  <a:tcPr/>
                </a:tc>
                <a:tc hMerge="1">
                  <a:tcPr/>
                </a:tc>
              </a:tr>
              <a:tr h="464820">
                <a:tc vMerge="1">
                  <a:tcPr/>
                </a:tc>
                <a:tc>
                  <a:txBody>
                    <a:bodyPr/>
                    <a:p>
                      <a:pPr algn="ctr">
                        <a:buNone/>
                      </a:pPr>
                      <a:r>
                        <a:rPr lang="en-US" altLang="zh-CN">
                          <a:latin typeface="Times New Roman" panose="02020603050405020304" charset="0"/>
                          <a:cs typeface="Times New Roman" panose="02020603050405020304" charset="0"/>
                        </a:rPr>
                        <a:t>F0</a:t>
                      </a:r>
                      <a:endParaRPr lang="en-US" altLang="zh-CN">
                        <a:latin typeface="Times New Roman" panose="02020603050405020304" charset="0"/>
                        <a:cs typeface="Times New Roman" panose="02020603050405020304" charset="0"/>
                      </a:endParaRPr>
                    </a:p>
                  </a:txBody>
                  <a:tcPr/>
                </a:tc>
                <a:tc>
                  <a:txBody>
                    <a:bodyPr/>
                    <a:p>
                      <a:pPr algn="ctr">
                        <a:buNone/>
                      </a:pPr>
                      <a:r>
                        <a:rPr lang="en-US" altLang="zh-CN">
                          <a:latin typeface="Times New Roman" panose="02020603050405020304" charset="0"/>
                          <a:cs typeface="Times New Roman" panose="02020603050405020304" charset="0"/>
                        </a:rPr>
                        <a:t>F2</a:t>
                      </a:r>
                      <a:endParaRPr lang="en-US" altLang="zh-CN">
                        <a:latin typeface="Times New Roman" panose="02020603050405020304" charset="0"/>
                        <a:cs typeface="Times New Roman" panose="02020603050405020304" charset="0"/>
                      </a:endParaRPr>
                    </a:p>
                  </a:txBody>
                  <a:tcPr/>
                </a:tc>
                <a:tc>
                  <a:txBody>
                    <a:bodyPr/>
                    <a:p>
                      <a:pPr algn="ctr">
                        <a:buNone/>
                      </a:pPr>
                      <a:r>
                        <a:rPr lang="en-US" altLang="zh-CN">
                          <a:latin typeface="Times New Roman" panose="02020603050405020304" charset="0"/>
                          <a:cs typeface="Times New Roman" panose="02020603050405020304" charset="0"/>
                        </a:rPr>
                        <a:t>F4</a:t>
                      </a:r>
                      <a:endParaRPr lang="en-US" altLang="zh-CN">
                        <a:latin typeface="Times New Roman" panose="02020603050405020304" charset="0"/>
                        <a:cs typeface="Times New Roman" panose="02020603050405020304" charset="0"/>
                      </a:endParaRPr>
                    </a:p>
                  </a:txBody>
                  <a:tcPr/>
                </a:tc>
                <a:tc>
                  <a:txBody>
                    <a:bodyPr/>
                    <a:p>
                      <a:pPr algn="ctr">
                        <a:buNone/>
                      </a:pPr>
                      <a:r>
                        <a:rPr lang="en-US" altLang="zh-CN">
                          <a:latin typeface="Times New Roman" panose="02020603050405020304" charset="0"/>
                          <a:cs typeface="Times New Roman" panose="02020603050405020304" charset="0"/>
                        </a:rPr>
                        <a:t>F6</a:t>
                      </a:r>
                      <a:endParaRPr lang="en-US" altLang="zh-CN">
                        <a:latin typeface="Times New Roman" panose="02020603050405020304" charset="0"/>
                        <a:cs typeface="Times New Roman" panose="02020603050405020304" charset="0"/>
                      </a:endParaRPr>
                    </a:p>
                  </a:txBody>
                  <a:tcPr/>
                </a:tc>
                <a:tc>
                  <a:txBody>
                    <a:bodyPr/>
                    <a:p>
                      <a:pPr algn="ctr">
                        <a:buNone/>
                      </a:pPr>
                      <a:r>
                        <a:rPr lang="en-US" altLang="zh-CN">
                          <a:latin typeface="Times New Roman" panose="02020603050405020304" charset="0"/>
                          <a:cs typeface="Times New Roman" panose="02020603050405020304" charset="0"/>
                        </a:rPr>
                        <a:t>F8</a:t>
                      </a:r>
                      <a:endParaRPr lang="en-US" altLang="zh-CN">
                        <a:latin typeface="Times New Roman" panose="02020603050405020304" charset="0"/>
                        <a:cs typeface="Times New Roman" panose="02020603050405020304" charset="0"/>
                      </a:endParaRPr>
                    </a:p>
                  </a:txBody>
                  <a:tcPr/>
                </a:tc>
                <a:tc>
                  <a:txBody>
                    <a:bodyPr/>
                    <a:p>
                      <a:pPr algn="ctr">
                        <a:buNone/>
                      </a:pPr>
                      <a:r>
                        <a:rPr lang="en-US" altLang="zh-CN">
                          <a:latin typeface="Times New Roman" panose="02020603050405020304" charset="0"/>
                          <a:cs typeface="Times New Roman" panose="02020603050405020304" charset="0"/>
                        </a:rPr>
                        <a:t>F10</a:t>
                      </a:r>
                      <a:endParaRPr lang="en-US" altLang="zh-CN">
                        <a:latin typeface="Times New Roman" panose="02020603050405020304" charset="0"/>
                        <a:cs typeface="Times New Roman" panose="02020603050405020304" charset="0"/>
                      </a:endParaRPr>
                    </a:p>
                  </a:txBody>
                  <a:tcPr/>
                </a:tc>
                <a:tc>
                  <a:txBody>
                    <a:bodyPr/>
                    <a:p>
                      <a:pPr algn="ctr">
                        <a:buNone/>
                      </a:pPr>
                      <a:r>
                        <a:rPr lang="en-US" altLang="zh-CN">
                          <a:latin typeface="Times New Roman" panose="02020603050405020304" charset="0"/>
                          <a:cs typeface="Times New Roman" panose="02020603050405020304" charset="0"/>
                        </a:rPr>
                        <a:t>F12</a:t>
                      </a:r>
                      <a:endParaRPr lang="en-US" altLang="zh-CN">
                        <a:latin typeface="Times New Roman" panose="02020603050405020304" charset="0"/>
                        <a:cs typeface="Times New Roman" panose="02020603050405020304" charset="0"/>
                      </a:endParaRPr>
                    </a:p>
                  </a:txBody>
                  <a:tcPr/>
                </a:tc>
                <a:tc>
                  <a:txBody>
                    <a:bodyPr/>
                    <a:p>
                      <a:pPr algn="ctr">
                        <a:buNone/>
                      </a:pPr>
                      <a:r>
                        <a:rPr lang="en-US" altLang="zh-CN">
                          <a:latin typeface="Times New Roman" panose="02020603050405020304" charset="0"/>
                          <a:cs typeface="Times New Roman" panose="02020603050405020304" charset="0"/>
                        </a:rPr>
                        <a:t>F14</a:t>
                      </a:r>
                      <a:endParaRPr lang="en-US" altLang="zh-CN">
                        <a:latin typeface="Times New Roman" panose="02020603050405020304" charset="0"/>
                        <a:cs typeface="Times New Roman" panose="02020603050405020304" charset="0"/>
                      </a:endParaRPr>
                    </a:p>
                  </a:txBody>
                  <a:tcPr/>
                </a:tc>
                <a:tc>
                  <a:txBody>
                    <a:bodyPr/>
                    <a:p>
                      <a:pPr algn="ctr">
                        <a:buNone/>
                      </a:pPr>
                      <a:r>
                        <a:rPr lang="en-US" altLang="zh-CN">
                          <a:latin typeface="Times New Roman" panose="02020603050405020304" charset="0"/>
                          <a:cs typeface="Times New Roman" panose="02020603050405020304" charset="0"/>
                        </a:rPr>
                        <a:t>...</a:t>
                      </a:r>
                      <a:endParaRPr lang="en-US" altLang="zh-CN">
                        <a:latin typeface="Times New Roman" panose="02020603050405020304" charset="0"/>
                        <a:cs typeface="Times New Roman" panose="02020603050405020304" charset="0"/>
                      </a:endParaRPr>
                    </a:p>
                  </a:txBody>
                  <a:tcPr/>
                </a:tc>
                <a:tc>
                  <a:txBody>
                    <a:bodyPr/>
                    <a:p>
                      <a:pPr algn="ctr">
                        <a:buNone/>
                      </a:pPr>
                      <a:r>
                        <a:rPr lang="en-US" altLang="zh-CN">
                          <a:latin typeface="Times New Roman" panose="02020603050405020304" charset="0"/>
                          <a:cs typeface="Times New Roman" panose="02020603050405020304" charset="0"/>
                        </a:rPr>
                        <a:t>F30</a:t>
                      </a:r>
                      <a:endParaRPr lang="en-US" altLang="zh-CN">
                        <a:latin typeface="Times New Roman" panose="02020603050405020304" charset="0"/>
                        <a:cs typeface="Times New Roman" panose="02020603050405020304" charset="0"/>
                      </a:endParaRPr>
                    </a:p>
                  </a:txBody>
                  <a:tcPr/>
                </a:tc>
              </a:tr>
              <a:tr h="452120">
                <a:tc>
                  <a:txBody>
                    <a:bodyPr/>
                    <a:p>
                      <a:pPr algn="ctr">
                        <a:buNone/>
                      </a:pPr>
                      <a:r>
                        <a:rPr lang="zh-CN" altLang="en-US" sz="2000">
                          <a:latin typeface="楷体" panose="02010609060101010101" charset="-122"/>
                          <a:ea typeface="楷体" panose="02010609060101010101" charset="-122"/>
                        </a:rPr>
                        <a:t>部件名称</a:t>
                      </a:r>
                      <a:endParaRPr lang="zh-CN" altLang="en-US" sz="2000">
                        <a:latin typeface="楷体" panose="02010609060101010101" charset="-122"/>
                        <a:ea typeface="楷体" panose="02010609060101010101" charset="-122"/>
                      </a:endParaRPr>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r>
            </a:tbl>
          </a:graphicData>
        </a:graphic>
      </p:graphicFrame>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现有记分牌算法仿真器存在的问题</a:t>
            </a:r>
            <a:endParaRPr lang="zh-CN" altLang="en-US" sz="3200">
              <a:solidFill>
                <a:srgbClr val="26476A"/>
              </a:solidFill>
              <a:latin typeface="汉仪中宋S" panose="00020600040101010101" charset="-122"/>
              <a:ea typeface="汉仪中宋S" panose="00020600040101010101" charset="-122"/>
            </a:endParaRPr>
          </a:p>
        </p:txBody>
      </p:sp>
      <p:sp>
        <p:nvSpPr>
          <p:cNvPr id="4" name="文本框 3"/>
          <p:cNvSpPr txBox="1"/>
          <p:nvPr/>
        </p:nvSpPr>
        <p:spPr>
          <a:xfrm>
            <a:off x="546735" y="1381125"/>
            <a:ext cx="11109960" cy="846455"/>
          </a:xfrm>
          <a:prstGeom prst="rect">
            <a:avLst/>
          </a:prstGeom>
          <a:noFill/>
          <a:ln>
            <a:noFill/>
          </a:ln>
        </p:spPr>
        <p:txBody>
          <a:bodyPr wrap="square" rtlCol="0">
            <a:noAutofit/>
          </a:bodyPr>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sz="2400" dirty="0">
                <a:solidFill>
                  <a:srgbClr val="26476A"/>
                </a:solidFill>
                <a:latin typeface="Times New Roman" panose="02020603050405020304" charset="0"/>
                <a:ea typeface="楷体" panose="02010609060101010101" charset="-122"/>
                <a:sym typeface="+mn-lt"/>
              </a:rPr>
              <a:t>现有的记分牌仿真器存在一个问题：</a:t>
            </a:r>
            <a:r>
              <a:rPr lang="zh-CN" sz="2400" b="1" dirty="0">
                <a:solidFill>
                  <a:srgbClr val="26476A"/>
                </a:solidFill>
                <a:latin typeface="Times New Roman" panose="02020603050405020304" charset="0"/>
                <a:ea typeface="楷体" panose="02010609060101010101" charset="-122"/>
                <a:sym typeface="+mn-lt"/>
              </a:rPr>
              <a:t>Rj、Rk值修改的时间问题</a:t>
            </a:r>
            <a:r>
              <a:rPr lang="zh-CN" sz="2400" dirty="0">
                <a:solidFill>
                  <a:srgbClr val="26476A"/>
                </a:solidFill>
                <a:latin typeface="Times New Roman" panose="02020603050405020304" charset="0"/>
                <a:ea typeface="楷体" panose="02010609060101010101" charset="-122"/>
                <a:sym typeface="+mn-lt"/>
              </a:rPr>
              <a:t>。</a:t>
            </a:r>
            <a:endParaRPr lang="zh-CN" sz="2400" dirty="0">
              <a:solidFill>
                <a:srgbClr val="26476A"/>
              </a:solidFill>
              <a:latin typeface="Times New Roman" panose="02020603050405020304" charset="0"/>
              <a:ea typeface="楷体" panose="02010609060101010101" charset="-122"/>
              <a:sym typeface="+mn-lt"/>
            </a:endParaRPr>
          </a:p>
          <a:p>
            <a:pPr indent="609600" fontAlgn="auto">
              <a:lnSpc>
                <a:spcPct val="150000"/>
              </a:lnSpc>
              <a:spcAft>
                <a:spcPts val="0"/>
              </a:spcAft>
              <a:extLst>
                <a:ext uri="{35155182-B16C-46BC-9424-99874614C6A1}">
                  <wpsdc:indentchars xmlns:wpsdc="http://www.wps.cn/officeDocument/2017/drawingmlCustomData" val="200" checksum="4158780845"/>
                </a:ext>
              </a:extLst>
            </a:pPr>
            <a:endParaRPr lang="zh-CN" sz="2400" dirty="0">
              <a:solidFill>
                <a:srgbClr val="26476A"/>
              </a:solidFill>
              <a:latin typeface="Times New Roman" panose="02020603050405020304" charset="0"/>
              <a:ea typeface="楷体" panose="02010609060101010101" charset="-122"/>
              <a:sym typeface="+mn-lt"/>
            </a:endParaRPr>
          </a:p>
        </p:txBody>
      </p:sp>
      <p:sp>
        <p:nvSpPr>
          <p:cNvPr id="100" name="文本框 99"/>
          <p:cNvSpPr txBox="1"/>
          <p:nvPr/>
        </p:nvSpPr>
        <p:spPr>
          <a:xfrm>
            <a:off x="1423035" y="2070735"/>
            <a:ext cx="3883660" cy="4523105"/>
          </a:xfrm>
          <a:prstGeom prst="rect">
            <a:avLst/>
          </a:prstGeom>
          <a:noFill/>
          <a:ln w="9525">
            <a:noFill/>
          </a:ln>
        </p:spPr>
        <p:txBody>
          <a:bodyPr wrap="square" anchor="ctr" anchorCtr="0">
            <a:spAutoFit/>
          </a:bodyPr>
          <a:p>
            <a:pPr indent="0" fontAlgn="auto">
              <a:lnSpc>
                <a:spcPct val="150000"/>
              </a:lnSpc>
            </a:pPr>
            <a:r>
              <a:rPr lang="en-US" sz="3200" b="0">
                <a:solidFill>
                  <a:srgbClr val="26476A"/>
                </a:solidFill>
                <a:latin typeface="Times New Roman" panose="02020603050405020304" charset="0"/>
                <a:ea typeface="楷体" panose="02010609060101010101" charset="-122"/>
              </a:rPr>
              <a:t>L.D F6,34(R2)L.D F2,45(R3)MULT.D F0,F2,F6SUB.D F8,F6,F2DIV.D F10,F8,F6ADD.D F6,F10,F2</a:t>
            </a:r>
            <a:endParaRPr lang="en-US" altLang="en-US" sz="3200" b="0">
              <a:solidFill>
                <a:srgbClr val="26476A"/>
              </a:solidFill>
              <a:latin typeface="Times New Roman" panose="02020603050405020304" charset="0"/>
              <a:ea typeface="楷体" panose="02010609060101010101" charset="-122"/>
            </a:endParaRPr>
          </a:p>
        </p:txBody>
      </p:sp>
      <p:sp>
        <p:nvSpPr>
          <p:cNvPr id="5" name="文本框 4"/>
          <p:cNvSpPr txBox="1"/>
          <p:nvPr/>
        </p:nvSpPr>
        <p:spPr>
          <a:xfrm>
            <a:off x="5095875" y="3429000"/>
            <a:ext cx="6560820" cy="1814830"/>
          </a:xfrm>
          <a:prstGeom prst="rect">
            <a:avLst/>
          </a:prstGeom>
          <a:noFill/>
          <a:ln w="9525">
            <a:noFill/>
          </a:ln>
        </p:spPr>
        <p:txBody>
          <a:bodyPr wrap="square">
            <a:spAutoFit/>
          </a:bodyPr>
          <a:p>
            <a:pPr indent="0"/>
            <a:r>
              <a:rPr lang="zh-CN" sz="2800" b="0">
                <a:solidFill>
                  <a:srgbClr val="26476A"/>
                </a:solidFill>
                <a:uFillTx/>
                <a:latin typeface="Times New Roman" panose="02020603050405020304" charset="0"/>
                <a:ea typeface="楷体" panose="02010609060101010101" charset="-122"/>
              </a:rPr>
              <a:t>整数部件Integer（1个时钟周期）</a:t>
            </a:r>
            <a:endParaRPr lang="zh-CN" sz="2800" b="0">
              <a:solidFill>
                <a:srgbClr val="26476A"/>
              </a:solidFill>
              <a:uFillTx/>
              <a:latin typeface="Times New Roman" panose="02020603050405020304" charset="0"/>
              <a:ea typeface="楷体" panose="02010609060101010101" charset="-122"/>
            </a:endParaRPr>
          </a:p>
          <a:p>
            <a:pPr indent="0"/>
            <a:r>
              <a:rPr lang="zh-CN" sz="2800" b="0">
                <a:solidFill>
                  <a:srgbClr val="26476A"/>
                </a:solidFill>
                <a:uFillTx/>
                <a:latin typeface="Times New Roman" panose="02020603050405020304" charset="0"/>
                <a:ea typeface="楷体" panose="02010609060101010101" charset="-122"/>
              </a:rPr>
              <a:t>乘法部件Mult1和Mult2（10个时钟周期）</a:t>
            </a:r>
            <a:endParaRPr lang="zh-CN" sz="2800" b="0">
              <a:solidFill>
                <a:srgbClr val="26476A"/>
              </a:solidFill>
              <a:uFillTx/>
              <a:latin typeface="Times New Roman" panose="02020603050405020304" charset="0"/>
              <a:ea typeface="楷体" panose="02010609060101010101" charset="-122"/>
            </a:endParaRPr>
          </a:p>
          <a:p>
            <a:pPr indent="0"/>
            <a:r>
              <a:rPr lang="zh-CN" sz="2800" b="0">
                <a:solidFill>
                  <a:srgbClr val="26476A"/>
                </a:solidFill>
                <a:uFillTx/>
                <a:latin typeface="Times New Roman" panose="02020603050405020304" charset="0"/>
                <a:ea typeface="楷体" panose="02010609060101010101" charset="-122"/>
              </a:rPr>
              <a:t>加法部件Add(2个时钟周期)</a:t>
            </a:r>
            <a:endParaRPr lang="en-US" altLang="zh-CN" sz="2800" b="0">
              <a:solidFill>
                <a:srgbClr val="26476A"/>
              </a:solidFill>
              <a:uFillTx/>
              <a:latin typeface="Times New Roman" panose="02020603050405020304" charset="0"/>
              <a:ea typeface="楷体" panose="02010609060101010101" charset="-122"/>
            </a:endParaRPr>
          </a:p>
          <a:p>
            <a:pPr indent="0"/>
            <a:r>
              <a:rPr lang="zh-CN" sz="2800" b="0">
                <a:solidFill>
                  <a:srgbClr val="26476A"/>
                </a:solidFill>
                <a:uFillTx/>
                <a:latin typeface="Times New Roman" panose="02020603050405020304" charset="0"/>
                <a:ea typeface="楷体" panose="02010609060101010101" charset="-122"/>
              </a:rPr>
              <a:t>除法部件Divide（40个时钟周期）</a:t>
            </a:r>
            <a:endParaRPr lang="zh-CN" altLang="en-US" sz="2800" b="0">
              <a:solidFill>
                <a:srgbClr val="26476A"/>
              </a:solidFill>
              <a:uFillTx/>
              <a:latin typeface="Times New Roman" panose="02020603050405020304" charset="0"/>
              <a:ea typeface="楷体" panose="0201060906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现有记分牌算法仿真器存在的问题</a:t>
            </a:r>
            <a:endParaRPr lang="zh-CN" altLang="en-US" sz="3200">
              <a:solidFill>
                <a:srgbClr val="26476A"/>
              </a:solidFill>
              <a:latin typeface="汉仪中宋S" panose="00020600040101010101" charset="-122"/>
              <a:ea typeface="汉仪中宋S" panose="00020600040101010101" charset="-122"/>
            </a:endParaRPr>
          </a:p>
        </p:txBody>
      </p:sp>
      <p:pic>
        <p:nvPicPr>
          <p:cNvPr id="9" name="图片 8" descr="第三题答案_周期20"/>
          <p:cNvPicPr>
            <a:picLocks noChangeAspect="1"/>
          </p:cNvPicPr>
          <p:nvPr/>
        </p:nvPicPr>
        <p:blipFill>
          <a:blip r:embed="rId1"/>
          <a:stretch>
            <a:fillRect/>
          </a:stretch>
        </p:blipFill>
        <p:spPr>
          <a:xfrm>
            <a:off x="195580" y="1280795"/>
            <a:ext cx="10440000" cy="5379319"/>
          </a:xfrm>
          <a:prstGeom prst="rect">
            <a:avLst/>
          </a:prstGeom>
        </p:spPr>
      </p:pic>
      <p:sp>
        <p:nvSpPr>
          <p:cNvPr id="10" name="矩形 9"/>
          <p:cNvSpPr/>
          <p:nvPr/>
        </p:nvSpPr>
        <p:spPr>
          <a:xfrm>
            <a:off x="3088005" y="2842895"/>
            <a:ext cx="956310" cy="25717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1" name="矩形 10"/>
          <p:cNvSpPr/>
          <p:nvPr/>
        </p:nvSpPr>
        <p:spPr>
          <a:xfrm>
            <a:off x="8699500" y="5343525"/>
            <a:ext cx="1880870" cy="25971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矩形 11"/>
          <p:cNvSpPr/>
          <p:nvPr/>
        </p:nvSpPr>
        <p:spPr>
          <a:xfrm>
            <a:off x="4949190" y="3100070"/>
            <a:ext cx="956310" cy="25717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矩形 12"/>
          <p:cNvSpPr/>
          <p:nvPr/>
        </p:nvSpPr>
        <p:spPr>
          <a:xfrm>
            <a:off x="4020820" y="5099685"/>
            <a:ext cx="958850" cy="24955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矩形 13"/>
          <p:cNvSpPr/>
          <p:nvPr/>
        </p:nvSpPr>
        <p:spPr>
          <a:xfrm>
            <a:off x="5890260" y="5348605"/>
            <a:ext cx="958850" cy="24955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15" name="图片 14" descr="2"/>
          <p:cNvPicPr>
            <a:picLocks noChangeAspect="1"/>
          </p:cNvPicPr>
          <p:nvPr/>
        </p:nvPicPr>
        <p:blipFill>
          <a:blip r:embed="rId2"/>
          <a:srcRect r="46127"/>
          <a:stretch>
            <a:fillRect/>
          </a:stretch>
        </p:blipFill>
        <p:spPr>
          <a:xfrm>
            <a:off x="5969000" y="1410335"/>
            <a:ext cx="3422650" cy="2228850"/>
          </a:xfrm>
          <a:prstGeom prst="rect">
            <a:avLst/>
          </a:prstGeom>
        </p:spPr>
      </p:pic>
      <p:sp>
        <p:nvSpPr>
          <p:cNvPr id="16" name="矩形 15"/>
          <p:cNvSpPr/>
          <p:nvPr/>
        </p:nvSpPr>
        <p:spPr>
          <a:xfrm>
            <a:off x="6451600" y="2177415"/>
            <a:ext cx="2879090" cy="25717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1" name="图片 20"/>
          <p:cNvPicPr>
            <a:picLocks noChangeAspect="1"/>
          </p:cNvPicPr>
          <p:nvPr/>
        </p:nvPicPr>
        <p:blipFill>
          <a:blip r:embed="rId3"/>
          <a:stretch>
            <a:fillRect/>
          </a:stretch>
        </p:blipFill>
        <p:spPr>
          <a:xfrm>
            <a:off x="8149590" y="2543810"/>
            <a:ext cx="3830320" cy="2335530"/>
          </a:xfrm>
          <a:prstGeom prst="rect">
            <a:avLst/>
          </a:prstGeom>
        </p:spPr>
      </p:pic>
      <p:sp>
        <p:nvSpPr>
          <p:cNvPr id="18" name="矩形 17"/>
          <p:cNvSpPr/>
          <p:nvPr/>
        </p:nvSpPr>
        <p:spPr>
          <a:xfrm>
            <a:off x="8460105" y="3305175"/>
            <a:ext cx="3477260" cy="452120"/>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现有记分牌算法仿真器存在的问题</a:t>
            </a:r>
            <a:endParaRPr lang="zh-CN" altLang="en-US" sz="3200">
              <a:solidFill>
                <a:srgbClr val="26476A"/>
              </a:solidFill>
              <a:latin typeface="汉仪中宋S" panose="00020600040101010101" charset="-122"/>
              <a:ea typeface="汉仪中宋S" panose="00020600040101010101" charset="-122"/>
            </a:endParaRPr>
          </a:p>
        </p:txBody>
      </p:sp>
      <p:pic>
        <p:nvPicPr>
          <p:cNvPr id="4" name="图片 3" descr="第三题答案_周期21"/>
          <p:cNvPicPr>
            <a:picLocks noChangeAspect="1"/>
          </p:cNvPicPr>
          <p:nvPr/>
        </p:nvPicPr>
        <p:blipFill>
          <a:blip r:embed="rId1"/>
          <a:stretch>
            <a:fillRect/>
          </a:stretch>
        </p:blipFill>
        <p:spPr>
          <a:xfrm>
            <a:off x="185420" y="1280160"/>
            <a:ext cx="10440000" cy="5368546"/>
          </a:xfrm>
          <a:prstGeom prst="rect">
            <a:avLst/>
          </a:prstGeom>
        </p:spPr>
      </p:pic>
      <p:sp>
        <p:nvSpPr>
          <p:cNvPr id="10" name="矩形 9"/>
          <p:cNvSpPr/>
          <p:nvPr/>
        </p:nvSpPr>
        <p:spPr>
          <a:xfrm>
            <a:off x="3088005" y="2842895"/>
            <a:ext cx="956310" cy="25717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1" name="矩形 10"/>
          <p:cNvSpPr/>
          <p:nvPr/>
        </p:nvSpPr>
        <p:spPr>
          <a:xfrm>
            <a:off x="8699500" y="5343525"/>
            <a:ext cx="1880870" cy="25971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矩形 11"/>
          <p:cNvSpPr/>
          <p:nvPr/>
        </p:nvSpPr>
        <p:spPr>
          <a:xfrm>
            <a:off x="4949190" y="3100070"/>
            <a:ext cx="956310" cy="25717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矩形 12"/>
          <p:cNvSpPr/>
          <p:nvPr/>
        </p:nvSpPr>
        <p:spPr>
          <a:xfrm>
            <a:off x="4020820" y="5099685"/>
            <a:ext cx="958850" cy="24955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矩形 13"/>
          <p:cNvSpPr/>
          <p:nvPr/>
        </p:nvSpPr>
        <p:spPr>
          <a:xfrm>
            <a:off x="5890260" y="5348605"/>
            <a:ext cx="958850" cy="24955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15" name="图片 14" descr="2"/>
          <p:cNvPicPr>
            <a:picLocks noChangeAspect="1"/>
          </p:cNvPicPr>
          <p:nvPr/>
        </p:nvPicPr>
        <p:blipFill>
          <a:blip r:embed="rId2"/>
          <a:srcRect r="46127"/>
          <a:stretch>
            <a:fillRect/>
          </a:stretch>
        </p:blipFill>
        <p:spPr>
          <a:xfrm>
            <a:off x="5969000" y="1410335"/>
            <a:ext cx="3422650" cy="2228850"/>
          </a:xfrm>
          <a:prstGeom prst="rect">
            <a:avLst/>
          </a:prstGeom>
        </p:spPr>
      </p:pic>
      <p:sp>
        <p:nvSpPr>
          <p:cNvPr id="16" name="矩形 15"/>
          <p:cNvSpPr/>
          <p:nvPr/>
        </p:nvSpPr>
        <p:spPr>
          <a:xfrm>
            <a:off x="6451600" y="2395855"/>
            <a:ext cx="1374775" cy="44640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1" name="图片 20"/>
          <p:cNvPicPr>
            <a:picLocks noChangeAspect="1"/>
          </p:cNvPicPr>
          <p:nvPr/>
        </p:nvPicPr>
        <p:blipFill>
          <a:blip r:embed="rId3"/>
          <a:stretch>
            <a:fillRect/>
          </a:stretch>
        </p:blipFill>
        <p:spPr>
          <a:xfrm>
            <a:off x="8149590" y="2543810"/>
            <a:ext cx="3830320" cy="2335530"/>
          </a:xfrm>
          <a:prstGeom prst="rect">
            <a:avLst/>
          </a:prstGeom>
        </p:spPr>
      </p:pic>
      <p:sp>
        <p:nvSpPr>
          <p:cNvPr id="18" name="矩形 17"/>
          <p:cNvSpPr/>
          <p:nvPr/>
        </p:nvSpPr>
        <p:spPr>
          <a:xfrm>
            <a:off x="8460105" y="3305175"/>
            <a:ext cx="3477260" cy="452120"/>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第三题答案_周期22"/>
          <p:cNvPicPr>
            <a:picLocks noChangeAspect="1"/>
          </p:cNvPicPr>
          <p:nvPr/>
        </p:nvPicPr>
        <p:blipFill>
          <a:blip r:embed="rId1"/>
          <a:stretch>
            <a:fillRect/>
          </a:stretch>
        </p:blipFill>
        <p:spPr>
          <a:xfrm>
            <a:off x="185420" y="1286510"/>
            <a:ext cx="10440000" cy="5361918"/>
          </a:xfrm>
          <a:prstGeom prst="rect">
            <a:avLst/>
          </a:prstGeom>
        </p:spPr>
      </p:pic>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现有记分牌算法仿真器存在的问题</a:t>
            </a:r>
            <a:endParaRPr lang="zh-CN" altLang="en-US" sz="3200">
              <a:solidFill>
                <a:srgbClr val="26476A"/>
              </a:solidFill>
              <a:latin typeface="汉仪中宋S" panose="00020600040101010101" charset="-122"/>
              <a:ea typeface="汉仪中宋S" panose="00020600040101010101" charset="-122"/>
            </a:endParaRPr>
          </a:p>
        </p:txBody>
      </p:sp>
      <p:sp>
        <p:nvSpPr>
          <p:cNvPr id="10" name="矩形 9"/>
          <p:cNvSpPr/>
          <p:nvPr/>
        </p:nvSpPr>
        <p:spPr>
          <a:xfrm>
            <a:off x="3088005" y="2842895"/>
            <a:ext cx="956310" cy="25717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1" name="矩形 10"/>
          <p:cNvSpPr/>
          <p:nvPr/>
        </p:nvSpPr>
        <p:spPr>
          <a:xfrm>
            <a:off x="8699500" y="5343525"/>
            <a:ext cx="1880870" cy="25971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矩形 11"/>
          <p:cNvSpPr/>
          <p:nvPr/>
        </p:nvSpPr>
        <p:spPr>
          <a:xfrm>
            <a:off x="4949190" y="3100070"/>
            <a:ext cx="956310" cy="25717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3" name="矩形 12"/>
          <p:cNvSpPr/>
          <p:nvPr/>
        </p:nvSpPr>
        <p:spPr>
          <a:xfrm>
            <a:off x="2172335" y="5099685"/>
            <a:ext cx="8407400" cy="24955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15" name="图片 14" descr="2"/>
          <p:cNvPicPr>
            <a:picLocks noChangeAspect="1"/>
          </p:cNvPicPr>
          <p:nvPr/>
        </p:nvPicPr>
        <p:blipFill>
          <a:blip r:embed="rId2"/>
          <a:srcRect r="46127"/>
          <a:stretch>
            <a:fillRect/>
          </a:stretch>
        </p:blipFill>
        <p:spPr>
          <a:xfrm>
            <a:off x="5969000" y="1410335"/>
            <a:ext cx="3422650" cy="2228850"/>
          </a:xfrm>
          <a:prstGeom prst="rect">
            <a:avLst/>
          </a:prstGeom>
        </p:spPr>
      </p:pic>
      <p:sp>
        <p:nvSpPr>
          <p:cNvPr id="16" name="矩形 15"/>
          <p:cNvSpPr/>
          <p:nvPr/>
        </p:nvSpPr>
        <p:spPr>
          <a:xfrm>
            <a:off x="6451600" y="2395855"/>
            <a:ext cx="1374775" cy="44640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1" name="图片 20"/>
          <p:cNvPicPr>
            <a:picLocks noChangeAspect="1"/>
          </p:cNvPicPr>
          <p:nvPr/>
        </p:nvPicPr>
        <p:blipFill>
          <a:blip r:embed="rId3"/>
          <a:stretch>
            <a:fillRect/>
          </a:stretch>
        </p:blipFill>
        <p:spPr>
          <a:xfrm>
            <a:off x="8149590" y="2543810"/>
            <a:ext cx="3830320" cy="2335530"/>
          </a:xfrm>
          <a:prstGeom prst="rect">
            <a:avLst/>
          </a:prstGeom>
        </p:spPr>
      </p:pic>
      <p:sp>
        <p:nvSpPr>
          <p:cNvPr id="18" name="矩形 17"/>
          <p:cNvSpPr/>
          <p:nvPr/>
        </p:nvSpPr>
        <p:spPr>
          <a:xfrm>
            <a:off x="8460105" y="3305175"/>
            <a:ext cx="3477260" cy="452120"/>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现有记分牌算法仿真器存在的问题</a:t>
            </a:r>
            <a:endParaRPr lang="zh-CN" altLang="en-US" sz="3200">
              <a:solidFill>
                <a:srgbClr val="26476A"/>
              </a:solidFill>
              <a:latin typeface="汉仪中宋S" panose="00020600040101010101" charset="-122"/>
              <a:ea typeface="汉仪中宋S" panose="00020600040101010101" charset="-122"/>
            </a:endParaRPr>
          </a:p>
        </p:txBody>
      </p:sp>
      <p:pic>
        <p:nvPicPr>
          <p:cNvPr id="6" name="图片 5"/>
          <p:cNvPicPr>
            <a:picLocks noChangeAspect="1"/>
          </p:cNvPicPr>
          <p:nvPr/>
        </p:nvPicPr>
        <p:blipFill>
          <a:blip r:embed="rId1"/>
          <a:stretch>
            <a:fillRect/>
          </a:stretch>
        </p:blipFill>
        <p:spPr>
          <a:xfrm>
            <a:off x="628015" y="1667510"/>
            <a:ext cx="5854700" cy="3775710"/>
          </a:xfrm>
          <a:prstGeom prst="rect">
            <a:avLst/>
          </a:prstGeom>
        </p:spPr>
      </p:pic>
      <p:sp>
        <p:nvSpPr>
          <p:cNvPr id="8" name="文本框 7"/>
          <p:cNvSpPr txBox="1"/>
          <p:nvPr/>
        </p:nvSpPr>
        <p:spPr>
          <a:xfrm>
            <a:off x="628015" y="5443220"/>
            <a:ext cx="4064000" cy="275590"/>
          </a:xfrm>
          <a:prstGeom prst="rect">
            <a:avLst/>
          </a:prstGeom>
          <a:noFill/>
        </p:spPr>
        <p:txBody>
          <a:bodyPr wrap="square" rtlCol="0">
            <a:spAutoFit/>
          </a:bodyPr>
          <a:p>
            <a:r>
              <a:rPr lang="zh-CN" altLang="en-US" sz="1200"/>
              <a:t>资料来源：https://zhuanlan.zhihu.com/p/496078836</a:t>
            </a:r>
            <a:endParaRPr lang="zh-CN" altLang="en-US" sz="1200"/>
          </a:p>
        </p:txBody>
      </p:sp>
      <p:pic>
        <p:nvPicPr>
          <p:cNvPr id="9" name="图片 8" descr="2"/>
          <p:cNvPicPr>
            <a:picLocks noChangeAspect="1"/>
          </p:cNvPicPr>
          <p:nvPr/>
        </p:nvPicPr>
        <p:blipFill>
          <a:blip r:embed="rId2"/>
          <a:srcRect r="46108"/>
          <a:stretch>
            <a:fillRect/>
          </a:stretch>
        </p:blipFill>
        <p:spPr>
          <a:xfrm>
            <a:off x="7014210" y="1632585"/>
            <a:ext cx="3867785" cy="2517775"/>
          </a:xfrm>
          <a:prstGeom prst="rect">
            <a:avLst/>
          </a:prstGeom>
        </p:spPr>
      </p:pic>
      <p:pic>
        <p:nvPicPr>
          <p:cNvPr id="17" name="图片 16" descr="C:/Users/ordinaryzry/Desktop/3.jpg3"/>
          <p:cNvPicPr>
            <a:picLocks noChangeAspect="1"/>
          </p:cNvPicPr>
          <p:nvPr/>
        </p:nvPicPr>
        <p:blipFill>
          <a:blip r:embed="rId3"/>
          <a:srcRect t="967" r="48706" b="967"/>
          <a:stretch>
            <a:fillRect/>
          </a:stretch>
        </p:blipFill>
        <p:spPr>
          <a:xfrm>
            <a:off x="7151370" y="4306570"/>
            <a:ext cx="3667125" cy="1461770"/>
          </a:xfrm>
          <a:prstGeom prst="rect">
            <a:avLst/>
          </a:prstGeom>
        </p:spPr>
      </p:pic>
      <p:pic>
        <p:nvPicPr>
          <p:cNvPr id="19" name="图片 18"/>
          <p:cNvPicPr>
            <a:picLocks noChangeAspect="1"/>
          </p:cNvPicPr>
          <p:nvPr/>
        </p:nvPicPr>
        <p:blipFill>
          <a:blip r:embed="rId4"/>
          <a:stretch>
            <a:fillRect/>
          </a:stretch>
        </p:blipFill>
        <p:spPr>
          <a:xfrm>
            <a:off x="6682740" y="1280795"/>
            <a:ext cx="4605020" cy="539623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现有记分牌算法仿真器存在的问题</a:t>
            </a:r>
            <a:endParaRPr lang="zh-CN" altLang="en-US" sz="3200">
              <a:solidFill>
                <a:srgbClr val="26476A"/>
              </a:solidFill>
              <a:latin typeface="汉仪中宋S" panose="00020600040101010101" charset="-122"/>
              <a:ea typeface="汉仪中宋S" panose="00020600040101010101" charset="-122"/>
            </a:endParaRPr>
          </a:p>
        </p:txBody>
      </p:sp>
      <p:pic>
        <p:nvPicPr>
          <p:cNvPr id="4" name="图片 3"/>
          <p:cNvPicPr>
            <a:picLocks noChangeAspect="1"/>
          </p:cNvPicPr>
          <p:nvPr/>
        </p:nvPicPr>
        <p:blipFill>
          <a:blip r:embed="rId1"/>
          <a:stretch>
            <a:fillRect/>
          </a:stretch>
        </p:blipFill>
        <p:spPr>
          <a:xfrm>
            <a:off x="478155" y="1333500"/>
            <a:ext cx="4986655" cy="5098415"/>
          </a:xfrm>
          <a:prstGeom prst="rect">
            <a:avLst/>
          </a:prstGeom>
        </p:spPr>
      </p:pic>
      <p:sp>
        <p:nvSpPr>
          <p:cNvPr id="5" name="文本框 4"/>
          <p:cNvSpPr txBox="1"/>
          <p:nvPr/>
        </p:nvSpPr>
        <p:spPr>
          <a:xfrm>
            <a:off x="478155" y="6431915"/>
            <a:ext cx="4943475" cy="275590"/>
          </a:xfrm>
          <a:prstGeom prst="rect">
            <a:avLst/>
          </a:prstGeom>
          <a:noFill/>
        </p:spPr>
        <p:txBody>
          <a:bodyPr wrap="square" rtlCol="0">
            <a:spAutoFit/>
          </a:bodyPr>
          <a:p>
            <a:r>
              <a:rPr lang="zh-CN" altLang="en-US" sz="1200"/>
              <a:t>资料来源：《</a:t>
            </a:r>
            <a:r>
              <a:rPr lang="zh-CN" altLang="en-US" sz="1200">
                <a:hlinkClick r:id="rId2" tooltip="" action="ppaction://hlinkfile"/>
              </a:rPr>
              <a:t>Design of a Computer: The Control Data 6600</a:t>
            </a:r>
            <a:r>
              <a:rPr lang="zh-CN" altLang="en-US" sz="1200"/>
              <a:t>》</a:t>
            </a:r>
            <a:r>
              <a:rPr lang="en-US" altLang="zh-CN" sz="1200"/>
              <a:t>P134</a:t>
            </a:r>
            <a:endParaRPr lang="en-US" altLang="zh-CN" sz="1200"/>
          </a:p>
        </p:txBody>
      </p:sp>
      <p:sp>
        <p:nvSpPr>
          <p:cNvPr id="12" name="文本框 11"/>
          <p:cNvSpPr txBox="1"/>
          <p:nvPr/>
        </p:nvSpPr>
        <p:spPr>
          <a:xfrm>
            <a:off x="5581015" y="1887220"/>
            <a:ext cx="6154420" cy="4246245"/>
          </a:xfrm>
          <a:prstGeom prst="rect">
            <a:avLst/>
          </a:prstGeom>
          <a:noFill/>
        </p:spPr>
        <p:txBody>
          <a:bodyPr wrap="square" rtlCol="0" anchor="t">
            <a:spAutoFit/>
          </a:bodyPr>
          <a:p>
            <a:pPr indent="457200" fontAlgn="auto">
              <a:extLst>
                <a:ext uri="{35155182-B16C-46BC-9424-99874614C6A1}">
                  <wpsdc:indentchars xmlns:wpsdc="http://www.wps.cn/officeDocument/2017/drawingmlCustomData" val="200" checksum="59296752"/>
                </a:ext>
              </a:extLst>
            </a:pPr>
            <a:r>
              <a:rPr lang="zh-CN" altLang="en-US">
                <a:solidFill>
                  <a:srgbClr val="26476A"/>
                </a:solidFill>
                <a:uFillTx/>
                <a:latin typeface="Times New Roman" panose="02020603050405020304" charset="0"/>
                <a:ea typeface="楷体" panose="02010609060101010101" charset="-122"/>
              </a:rPr>
              <a:t>在这个示例中，第三条指令在前两条指令之前就已经完成了，但在前一个读取完成之前，它不能释放其结果来注册X4。</a:t>
            </a:r>
            <a:endParaRPr lang="zh-CN" altLang="en-US">
              <a:solidFill>
                <a:srgbClr val="26476A"/>
              </a:solidFill>
              <a:uFillTx/>
              <a:latin typeface="Times New Roman" panose="02020603050405020304" charset="0"/>
              <a:ea typeface="楷体" panose="02010609060101010101" charset="-122"/>
            </a:endParaRPr>
          </a:p>
          <a:p>
            <a:pPr indent="457200" fontAlgn="auto">
              <a:extLst>
                <a:ext uri="{35155182-B16C-46BC-9424-99874614C6A1}">
                  <wpsdc:indentchars xmlns:wpsdc="http://www.wps.cn/officeDocument/2017/drawingmlCustomData" val="200" checksum="59296752"/>
                </a:ext>
              </a:extLst>
            </a:pPr>
            <a:r>
              <a:rPr lang="zh-CN" altLang="en-US">
                <a:solidFill>
                  <a:srgbClr val="26476A"/>
                </a:solidFill>
                <a:uFillTx/>
                <a:latin typeface="Times New Roman" panose="02020603050405020304" charset="0"/>
                <a:ea typeface="楷体" panose="02010609060101010101" charset="-122"/>
              </a:rPr>
              <a:t>仔细检查这个示例将会发现，与X4输入对应的乘法j输入的读取标志已经设置好了，只需等待k个读取标志</a:t>
            </a:r>
            <a:r>
              <a:rPr lang="en-US" altLang="zh-CN">
                <a:solidFill>
                  <a:srgbClr val="26476A"/>
                </a:solidFill>
                <a:uFillTx/>
                <a:latin typeface="Times New Roman" panose="02020603050405020304" charset="0"/>
                <a:ea typeface="楷体" panose="02010609060101010101" charset="-122"/>
              </a:rPr>
              <a:t>(Read Flag)</a:t>
            </a:r>
            <a:r>
              <a:rPr lang="zh-CN" altLang="en-US">
                <a:solidFill>
                  <a:srgbClr val="26476A"/>
                </a:solidFill>
                <a:uFillTx/>
                <a:latin typeface="Times New Roman" panose="02020603050405020304" charset="0"/>
                <a:ea typeface="楷体" panose="02010609060101010101" charset="-122"/>
              </a:rPr>
              <a:t>。k读取标志被二阶冲突阻塞。请注意，如果没有设置乘法j输入读取标志，则不会发出第三条指令，因为这将表示之前</a:t>
            </a:r>
            <a:r>
              <a:rPr lang="zh-CN" altLang="en-US">
                <a:solidFill>
                  <a:srgbClr val="26476A"/>
                </a:solidFill>
                <a:uFillTx/>
                <a:latin typeface="Times New Roman" panose="02020603050405020304" charset="0"/>
                <a:ea typeface="楷体" panose="02010609060101010101" charset="-122"/>
              </a:rPr>
              <a:t>寄存器X4的结果尚未完成。</a:t>
            </a:r>
            <a:endParaRPr lang="zh-CN" altLang="en-US">
              <a:solidFill>
                <a:srgbClr val="26476A"/>
              </a:solidFill>
              <a:uFillTx/>
              <a:latin typeface="Times New Roman" panose="02020603050405020304" charset="0"/>
              <a:ea typeface="楷体" panose="02010609060101010101" charset="-122"/>
            </a:endParaRPr>
          </a:p>
          <a:p>
            <a:pPr indent="457200" fontAlgn="auto">
              <a:extLst>
                <a:ext uri="{35155182-B16C-46BC-9424-99874614C6A1}">
                  <wpsdc:indentchars xmlns:wpsdc="http://www.wps.cn/officeDocument/2017/drawingmlCustomData" val="200" checksum="59296752"/>
                </a:ext>
              </a:extLst>
            </a:pPr>
            <a:r>
              <a:rPr lang="zh-CN" altLang="en-US">
                <a:solidFill>
                  <a:srgbClr val="26476A"/>
                </a:solidFill>
                <a:uFillTx/>
                <a:latin typeface="Times New Roman" panose="02020603050405020304" charset="0"/>
                <a:ea typeface="楷体" panose="02010609060101010101" charset="-122"/>
              </a:rPr>
              <a:t>这是一种证明读取标志可以导致保持释放信号的形式。如果没有设置与该寄存器对应的读取标志，那么每个寄存器都可以被描述为“所有清除”</a:t>
            </a:r>
            <a:r>
              <a:rPr lang="en-US" altLang="zh-CN">
                <a:solidFill>
                  <a:srgbClr val="26476A"/>
                </a:solidFill>
                <a:uFillTx/>
                <a:latin typeface="Times New Roman" panose="02020603050405020304" charset="0"/>
                <a:ea typeface="楷体" panose="02010609060101010101" charset="-122"/>
              </a:rPr>
              <a:t>(ALL </a:t>
            </a:r>
            <a:r>
              <a:rPr lang="en-US" altLang="zh-CN">
                <a:solidFill>
                  <a:srgbClr val="26476A"/>
                </a:solidFill>
                <a:uFillTx/>
                <a:latin typeface="Times New Roman" panose="02020603050405020304" charset="0"/>
                <a:ea typeface="楷体" panose="02010609060101010101" charset="-122"/>
              </a:rPr>
              <a:t>CLEAR)</a:t>
            </a:r>
            <a:r>
              <a:rPr lang="zh-CN" altLang="en-US">
                <a:solidFill>
                  <a:srgbClr val="26476A"/>
                </a:solidFill>
                <a:uFillTx/>
                <a:latin typeface="Times New Roman" panose="02020603050405020304" charset="0"/>
                <a:ea typeface="楷体" panose="02010609060101010101" charset="-122"/>
              </a:rPr>
              <a:t>。为了为每个寄存器生成所有清除，Fj和Fk指示符被转换为寄存器号，并与相关的j或k读取标志进行AND。</a:t>
            </a:r>
            <a:endParaRPr lang="zh-CN" altLang="en-US">
              <a:solidFill>
                <a:srgbClr val="26476A"/>
              </a:solidFill>
              <a:uFillTx/>
              <a:latin typeface="Times New Roman" panose="02020603050405020304" charset="0"/>
              <a:ea typeface="楷体" panose="02010609060101010101" charset="-122"/>
            </a:endParaRPr>
          </a:p>
          <a:p>
            <a:pPr indent="457200" fontAlgn="auto">
              <a:extLst>
                <a:ext uri="{35155182-B16C-46BC-9424-99874614C6A1}">
                  <wpsdc:indentchars xmlns:wpsdc="http://www.wps.cn/officeDocument/2017/drawingmlCustomData" val="200" checksum="59296752"/>
                </a:ext>
              </a:extLst>
            </a:pPr>
            <a:r>
              <a:rPr lang="zh-CN" altLang="en-US">
                <a:solidFill>
                  <a:srgbClr val="26476A"/>
                </a:solidFill>
                <a:uFillTx/>
                <a:latin typeface="Times New Roman" panose="02020603050405020304" charset="0"/>
                <a:ea typeface="楷体" panose="02010609060101010101" charset="-122"/>
              </a:rPr>
              <a:t>每个寄存器的所有</a:t>
            </a:r>
            <a:r>
              <a:rPr lang="zh-CN" altLang="en-US">
                <a:solidFill>
                  <a:srgbClr val="26476A"/>
                </a:solidFill>
                <a:uFillTx/>
                <a:latin typeface="Times New Roman" panose="02020603050405020304" charset="0"/>
                <a:ea typeface="楷体" panose="02010609060101010101" charset="-122"/>
              </a:rPr>
              <a:t>清除与结果指示符Fi的翻译结合起来，以确定是否允许单元释放其结果。</a:t>
            </a:r>
            <a:endParaRPr lang="zh-CN" altLang="en-US">
              <a:solidFill>
                <a:srgbClr val="26476A"/>
              </a:solidFill>
              <a:uFillTx/>
              <a:latin typeface="Times New Roman" panose="02020603050405020304" charset="0"/>
              <a:ea typeface="楷体" panose="02010609060101010101" charset="-122"/>
            </a:endParaRPr>
          </a:p>
        </p:txBody>
      </p:sp>
      <p:sp>
        <p:nvSpPr>
          <p:cNvPr id="13" name="矩形 12"/>
          <p:cNvSpPr/>
          <p:nvPr/>
        </p:nvSpPr>
        <p:spPr>
          <a:xfrm>
            <a:off x="539750" y="3091815"/>
            <a:ext cx="4842510" cy="282384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现有记分牌算法仿真器存在的问题</a:t>
            </a:r>
            <a:endParaRPr lang="zh-CN" altLang="en-US" sz="3200">
              <a:solidFill>
                <a:srgbClr val="26476A"/>
              </a:solidFill>
              <a:latin typeface="汉仪中宋S" panose="00020600040101010101" charset="-122"/>
              <a:ea typeface="汉仪中宋S" panose="00020600040101010101" charset="-122"/>
            </a:endParaRPr>
          </a:p>
        </p:txBody>
      </p:sp>
      <p:sp>
        <p:nvSpPr>
          <p:cNvPr id="4" name="文本框 3"/>
          <p:cNvSpPr txBox="1"/>
          <p:nvPr/>
        </p:nvSpPr>
        <p:spPr>
          <a:xfrm>
            <a:off x="798195" y="2265680"/>
            <a:ext cx="10596245" cy="2478405"/>
          </a:xfrm>
          <a:prstGeom prst="rect">
            <a:avLst/>
          </a:prstGeom>
          <a:noFill/>
          <a:ln>
            <a:noFill/>
          </a:ln>
        </p:spPr>
        <p:txBody>
          <a:bodyPr wrap="square" rtlCol="0">
            <a:noAutofit/>
          </a:bodyPr>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sz="2400" dirty="0">
                <a:solidFill>
                  <a:srgbClr val="26476A"/>
                </a:solidFill>
                <a:latin typeface="Times New Roman" panose="02020603050405020304" charset="0"/>
                <a:ea typeface="楷体" panose="02010609060101010101" charset="-122"/>
                <a:sym typeface="+mn-lt"/>
              </a:rPr>
              <a:t>回到实际，本项目的初衷是为了能够更好的理解记分牌算法的原理，同时为了方便同学们在做题时能够更快更好的对自己答案进行快速的</a:t>
            </a:r>
            <a:r>
              <a:rPr lang="zh-CN" sz="2400" dirty="0">
                <a:solidFill>
                  <a:srgbClr val="26476A"/>
                </a:solidFill>
                <a:latin typeface="Times New Roman" panose="02020603050405020304" charset="0"/>
                <a:ea typeface="楷体" panose="02010609060101010101" charset="-122"/>
                <a:sym typeface="+mn-lt"/>
              </a:rPr>
              <a:t>检验。</a:t>
            </a:r>
            <a:endParaRPr lang="zh-CN" sz="2400" dirty="0">
              <a:solidFill>
                <a:srgbClr val="26476A"/>
              </a:solidFill>
              <a:latin typeface="Times New Roman" panose="02020603050405020304" charset="0"/>
              <a:ea typeface="楷体" panose="02010609060101010101" charset="-122"/>
              <a:sym typeface="+mn-lt"/>
            </a:endParaRPr>
          </a:p>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sz="2400" dirty="0">
                <a:solidFill>
                  <a:srgbClr val="26476A"/>
                </a:solidFill>
                <a:latin typeface="Times New Roman" panose="02020603050405020304" charset="0"/>
                <a:ea typeface="楷体" panose="02010609060101010101" charset="-122"/>
                <a:sym typeface="+mn-lt"/>
              </a:rPr>
              <a:t>因此，本项目最终决定还是遵照算法中的内容来，</a:t>
            </a:r>
            <a:r>
              <a:rPr lang="zh-CN" sz="2400" dirty="0">
                <a:solidFill>
                  <a:srgbClr val="26476A"/>
                </a:solidFill>
                <a:latin typeface="Times New Roman" panose="02020603050405020304" charset="0"/>
                <a:ea typeface="楷体" panose="02010609060101010101" charset="-122"/>
                <a:sym typeface="+mn-lt"/>
              </a:rPr>
              <a:t>在进行读操作数阶段时，将对应功能部件的</a:t>
            </a:r>
            <a:r>
              <a:rPr lang="en-US" altLang="zh-CN" sz="2400" dirty="0">
                <a:solidFill>
                  <a:srgbClr val="26476A"/>
                </a:solidFill>
                <a:latin typeface="Times New Roman" panose="02020603050405020304" charset="0"/>
                <a:ea typeface="楷体" panose="02010609060101010101" charset="-122"/>
                <a:sym typeface="+mn-lt"/>
              </a:rPr>
              <a:t>Rj</a:t>
            </a:r>
            <a:r>
              <a:rPr lang="zh-CN" altLang="en-US" sz="2400" dirty="0">
                <a:solidFill>
                  <a:srgbClr val="26476A"/>
                </a:solidFill>
                <a:latin typeface="Times New Roman" panose="02020603050405020304" charset="0"/>
                <a:ea typeface="楷体" panose="02010609060101010101" charset="-122"/>
                <a:sym typeface="+mn-lt"/>
              </a:rPr>
              <a:t>和</a:t>
            </a:r>
            <a:r>
              <a:rPr lang="en-US" altLang="zh-CN" sz="2400" dirty="0">
                <a:solidFill>
                  <a:srgbClr val="26476A"/>
                </a:solidFill>
                <a:latin typeface="Times New Roman" panose="02020603050405020304" charset="0"/>
                <a:ea typeface="楷体" panose="02010609060101010101" charset="-122"/>
                <a:sym typeface="+mn-lt"/>
              </a:rPr>
              <a:t>Rk</a:t>
            </a:r>
            <a:r>
              <a:rPr lang="zh-CN" altLang="en-US" sz="2400" dirty="0">
                <a:solidFill>
                  <a:srgbClr val="26476A"/>
                </a:solidFill>
                <a:latin typeface="Times New Roman" panose="02020603050405020304" charset="0"/>
                <a:ea typeface="楷体" panose="02010609060101010101" charset="-122"/>
                <a:sym typeface="+mn-lt"/>
              </a:rPr>
              <a:t>的值由</a:t>
            </a:r>
            <a:r>
              <a:rPr lang="en-US" altLang="zh-CN" sz="2400" dirty="0">
                <a:solidFill>
                  <a:srgbClr val="26476A"/>
                </a:solidFill>
                <a:latin typeface="Times New Roman" panose="02020603050405020304" charset="0"/>
                <a:ea typeface="楷体" panose="02010609060101010101" charset="-122"/>
                <a:sym typeface="+mn-lt"/>
              </a:rPr>
              <a:t>yes</a:t>
            </a:r>
            <a:r>
              <a:rPr lang="zh-CN" altLang="en-US" sz="2400" dirty="0">
                <a:solidFill>
                  <a:srgbClr val="26476A"/>
                </a:solidFill>
                <a:latin typeface="Times New Roman" panose="02020603050405020304" charset="0"/>
                <a:ea typeface="楷体" panose="02010609060101010101" charset="-122"/>
                <a:sym typeface="+mn-lt"/>
              </a:rPr>
              <a:t>修改为</a:t>
            </a:r>
            <a:r>
              <a:rPr lang="en-US" altLang="zh-CN" sz="2400" dirty="0">
                <a:solidFill>
                  <a:srgbClr val="26476A"/>
                </a:solidFill>
                <a:latin typeface="Times New Roman" panose="02020603050405020304" charset="0"/>
                <a:ea typeface="楷体" panose="02010609060101010101" charset="-122"/>
                <a:sym typeface="+mn-lt"/>
              </a:rPr>
              <a:t>no</a:t>
            </a:r>
            <a:r>
              <a:rPr lang="zh-CN" altLang="en-US" sz="2400" dirty="0">
                <a:solidFill>
                  <a:srgbClr val="26476A"/>
                </a:solidFill>
                <a:latin typeface="Times New Roman" panose="02020603050405020304" charset="0"/>
                <a:ea typeface="楷体" panose="02010609060101010101" charset="-122"/>
                <a:sym typeface="+mn-lt"/>
              </a:rPr>
              <a:t>。</a:t>
            </a:r>
            <a:endParaRPr lang="zh-CN" altLang="en-US" sz="2400" dirty="0">
              <a:solidFill>
                <a:srgbClr val="26476A"/>
              </a:solidFill>
              <a:latin typeface="Times New Roman" panose="02020603050405020304" charset="0"/>
              <a:ea typeface="楷体" panose="02010609060101010101" charset="-122"/>
              <a:sym typeface="+mn-lt"/>
            </a:endParaRPr>
          </a:p>
        </p:txBody>
      </p:sp>
      <p:sp>
        <p:nvSpPr>
          <p:cNvPr id="6" name="文本框 5"/>
          <p:cNvSpPr txBox="1"/>
          <p:nvPr/>
        </p:nvSpPr>
        <p:spPr>
          <a:xfrm>
            <a:off x="1295400" y="5126355"/>
            <a:ext cx="9599295" cy="583565"/>
          </a:xfrm>
          <a:prstGeom prst="rect">
            <a:avLst/>
          </a:prstGeom>
          <a:noFill/>
        </p:spPr>
        <p:txBody>
          <a:bodyPr wrap="square" rtlCol="0">
            <a:spAutoFit/>
          </a:bodyPr>
          <a:p>
            <a:r>
              <a:rPr lang="zh-CN" altLang="en-US" sz="3200">
                <a:solidFill>
                  <a:srgbClr val="FF0000"/>
                </a:solidFill>
                <a:uFillTx/>
                <a:latin typeface="Times New Roman" panose="02020603050405020304" charset="0"/>
                <a:ea typeface="楷体" panose="02010609060101010101" charset="-122"/>
              </a:rPr>
              <a:t>为什么现有的记分牌算法伪代码中会</a:t>
            </a:r>
            <a:r>
              <a:rPr lang="zh-CN" altLang="en-US" sz="3200">
                <a:solidFill>
                  <a:srgbClr val="FF0000"/>
                </a:solidFill>
                <a:uFillTx/>
                <a:latin typeface="Times New Roman" panose="02020603050405020304" charset="0"/>
                <a:ea typeface="楷体" panose="02010609060101010101" charset="-122"/>
              </a:rPr>
              <a:t>出现这样的问题？</a:t>
            </a:r>
            <a:endParaRPr lang="zh-CN" altLang="en-US" sz="3200">
              <a:solidFill>
                <a:srgbClr val="FF0000"/>
              </a:solidFill>
              <a:uFillTx/>
              <a:latin typeface="Times New Roman" panose="02020603050405020304" charset="0"/>
              <a:ea typeface="楷体" panose="0201060906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500"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现有记分牌算法仿真器存在的问题</a:t>
            </a:r>
            <a:endParaRPr lang="zh-CN" altLang="en-US" sz="3200">
              <a:solidFill>
                <a:srgbClr val="26476A"/>
              </a:solidFill>
              <a:latin typeface="汉仪中宋S" panose="00020600040101010101" charset="-122"/>
              <a:ea typeface="汉仪中宋S" panose="00020600040101010101" charset="-122"/>
            </a:endParaRPr>
          </a:p>
        </p:txBody>
      </p:sp>
      <p:sp>
        <p:nvSpPr>
          <p:cNvPr id="5" name="文本框 4"/>
          <p:cNvSpPr txBox="1"/>
          <p:nvPr/>
        </p:nvSpPr>
        <p:spPr>
          <a:xfrm>
            <a:off x="1343660" y="1701800"/>
            <a:ext cx="3640455" cy="3538220"/>
          </a:xfrm>
          <a:prstGeom prst="rect">
            <a:avLst/>
          </a:prstGeom>
          <a:noFill/>
        </p:spPr>
        <p:txBody>
          <a:bodyPr wrap="square" rtlCol="0">
            <a:spAutoFit/>
          </a:bodyPr>
          <a:p>
            <a:r>
              <a:rPr lang="en-US" altLang="zh-CN" sz="2800">
                <a:latin typeface="Consolas" panose="020B0609020204030204" charset="0"/>
                <a:cs typeface="Consolas" panose="020B0609020204030204" charset="0"/>
              </a:rPr>
              <a:t>while</a:t>
            </a:r>
            <a:r>
              <a:rPr lang="en-US" altLang="zh-CN" sz="2800"/>
              <a:t>(...) {</a:t>
            </a:r>
            <a:endParaRPr lang="en-US" altLang="zh-CN" sz="2800"/>
          </a:p>
          <a:p>
            <a:endParaRPr lang="en-US" altLang="zh-CN" sz="2800"/>
          </a:p>
          <a:p>
            <a:endParaRPr lang="en-US" altLang="zh-CN" sz="2800"/>
          </a:p>
          <a:p>
            <a:endParaRPr lang="en-US" altLang="zh-CN" sz="2800"/>
          </a:p>
          <a:p>
            <a:endParaRPr lang="en-US" altLang="zh-CN" sz="2800"/>
          </a:p>
          <a:p>
            <a:endParaRPr lang="en-US" altLang="zh-CN" sz="2800"/>
          </a:p>
          <a:p>
            <a:endParaRPr lang="en-US" altLang="zh-CN" sz="2800"/>
          </a:p>
          <a:p>
            <a:r>
              <a:rPr lang="en-US" altLang="zh-CN" sz="2800"/>
              <a:t>}</a:t>
            </a:r>
            <a:endParaRPr lang="en-US" altLang="zh-CN" sz="2800"/>
          </a:p>
        </p:txBody>
      </p:sp>
      <p:sp>
        <p:nvSpPr>
          <p:cNvPr id="8" name="文本框 7"/>
          <p:cNvSpPr txBox="1"/>
          <p:nvPr/>
        </p:nvSpPr>
        <p:spPr>
          <a:xfrm>
            <a:off x="1539875" y="2122805"/>
            <a:ext cx="3978910" cy="2676525"/>
          </a:xfrm>
          <a:prstGeom prst="rect">
            <a:avLst/>
          </a:prstGeom>
          <a:noFill/>
        </p:spPr>
        <p:txBody>
          <a:bodyPr wrap="square" rtlCol="0">
            <a:spAutoFit/>
          </a:bodyPr>
          <a:p>
            <a:pPr indent="0" fontAlgn="auto">
              <a:lnSpc>
                <a:spcPct val="150000"/>
              </a:lnSpc>
            </a:pPr>
            <a:r>
              <a:rPr lang="en-US" altLang="zh-CN" sz="2800">
                <a:latin typeface="Consolas" panose="020B0609020204030204" charset="0"/>
                <a:cs typeface="Consolas" panose="020B0609020204030204" charset="0"/>
              </a:rPr>
              <a:t>issue(...);</a:t>
            </a:r>
            <a:endParaRPr lang="en-US" altLang="zh-CN" sz="2800">
              <a:latin typeface="Consolas" panose="020B0609020204030204" charset="0"/>
              <a:cs typeface="Consolas" panose="020B0609020204030204" charset="0"/>
            </a:endParaRPr>
          </a:p>
          <a:p>
            <a:pPr indent="0" fontAlgn="auto">
              <a:lnSpc>
                <a:spcPct val="150000"/>
              </a:lnSpc>
            </a:pPr>
            <a:r>
              <a:rPr lang="en-US" altLang="zh-CN" sz="2800">
                <a:latin typeface="Consolas" panose="020B0609020204030204" charset="0"/>
                <a:cs typeface="Consolas" panose="020B0609020204030204" charset="0"/>
              </a:rPr>
              <a:t>readOperand(...);</a:t>
            </a:r>
            <a:endParaRPr lang="en-US" altLang="zh-CN" sz="2800">
              <a:latin typeface="Consolas" panose="020B0609020204030204" charset="0"/>
              <a:cs typeface="Consolas" panose="020B0609020204030204" charset="0"/>
            </a:endParaRPr>
          </a:p>
          <a:p>
            <a:pPr indent="0" fontAlgn="auto">
              <a:lnSpc>
                <a:spcPct val="150000"/>
              </a:lnSpc>
            </a:pPr>
            <a:r>
              <a:rPr lang="en-US" altLang="zh-CN" sz="2800">
                <a:latin typeface="Consolas" panose="020B0609020204030204" charset="0"/>
                <a:cs typeface="Consolas" panose="020B0609020204030204" charset="0"/>
              </a:rPr>
              <a:t>execution(...);</a:t>
            </a:r>
            <a:endParaRPr lang="en-US" altLang="zh-CN" sz="2800">
              <a:latin typeface="Consolas" panose="020B0609020204030204" charset="0"/>
              <a:cs typeface="Consolas" panose="020B0609020204030204" charset="0"/>
            </a:endParaRPr>
          </a:p>
          <a:p>
            <a:pPr indent="0" fontAlgn="auto">
              <a:lnSpc>
                <a:spcPct val="150000"/>
              </a:lnSpc>
            </a:pPr>
            <a:r>
              <a:rPr lang="en-US" altLang="zh-CN" sz="2800">
                <a:latin typeface="Consolas" panose="020B0609020204030204" charset="0"/>
                <a:cs typeface="Consolas" panose="020B0609020204030204" charset="0"/>
              </a:rPr>
              <a:t>writeResult(...);</a:t>
            </a:r>
            <a:endParaRPr lang="en-US" altLang="zh-CN" sz="2800">
              <a:latin typeface="Consolas" panose="020B0609020204030204" charset="0"/>
              <a:cs typeface="Consolas" panose="020B0609020204030204" charset="0"/>
            </a:endParaRPr>
          </a:p>
        </p:txBody>
      </p:sp>
      <p:pic>
        <p:nvPicPr>
          <p:cNvPr id="9" name="图片 8"/>
          <p:cNvPicPr>
            <a:picLocks noChangeAspect="1"/>
          </p:cNvPicPr>
          <p:nvPr/>
        </p:nvPicPr>
        <p:blipFill>
          <a:blip r:embed="rId1"/>
          <a:stretch>
            <a:fillRect/>
          </a:stretch>
        </p:blipFill>
        <p:spPr>
          <a:xfrm>
            <a:off x="5697855" y="1414780"/>
            <a:ext cx="4897755" cy="4934585"/>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500"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anim calcmode="lin" valueType="num">
                                      <p:cBhvr>
                                        <p:cTn id="12" dur="500" fill="hold"/>
                                        <p:tgtEl>
                                          <p:spTgt spid="9"/>
                                        </p:tgtEl>
                                        <p:attrNameLst>
                                          <p:attrName>ppt_x</p:attrName>
                                        </p:attrNameLst>
                                      </p:cBhvr>
                                      <p:tavLst>
                                        <p:tav tm="0">
                                          <p:val>
                                            <p:strVal val="#ppt_x"/>
                                          </p:val>
                                        </p:tav>
                                        <p:tav tm="100000">
                                          <p:val>
                                            <p:strVal val="#ppt_x"/>
                                          </p:val>
                                        </p:tav>
                                      </p:tavLst>
                                    </p:anim>
                                    <p:anim calcmode="lin" valueType="num">
                                      <p:cBhvr>
                                        <p:cTn id="13"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12"/>
          <p:cNvSpPr/>
          <p:nvPr/>
        </p:nvSpPr>
        <p:spPr>
          <a:xfrm>
            <a:off x="2576830" y="419100"/>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52" name="矩形 51"/>
          <p:cNvSpPr/>
          <p:nvPr/>
        </p:nvSpPr>
        <p:spPr>
          <a:xfrm>
            <a:off x="0" y="43688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矩形 52"/>
          <p:cNvSpPr/>
          <p:nvPr/>
        </p:nvSpPr>
        <p:spPr>
          <a:xfrm>
            <a:off x="0" y="61976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4" name="矩形 53"/>
          <p:cNvSpPr/>
          <p:nvPr/>
        </p:nvSpPr>
        <p:spPr>
          <a:xfrm>
            <a:off x="9709785" y="611060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矩形 54"/>
          <p:cNvSpPr/>
          <p:nvPr/>
        </p:nvSpPr>
        <p:spPr>
          <a:xfrm>
            <a:off x="9709785" y="629348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任意多边形 55"/>
          <p:cNvSpPr/>
          <p:nvPr/>
        </p:nvSpPr>
        <p:spPr>
          <a:xfrm>
            <a:off x="0" y="6101715"/>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5" name="椭圆 14"/>
          <p:cNvSpPr/>
          <p:nvPr/>
        </p:nvSpPr>
        <p:spPr>
          <a:xfrm>
            <a:off x="4268788" y="1478915"/>
            <a:ext cx="3653155" cy="3653155"/>
          </a:xfrm>
          <a:prstGeom prst="ellipse">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4479925" y="2798445"/>
            <a:ext cx="3230880" cy="1014730"/>
          </a:xfrm>
          <a:prstGeom prst="rect">
            <a:avLst/>
          </a:prstGeom>
          <a:noFill/>
        </p:spPr>
        <p:txBody>
          <a:bodyPr wrap="none" rtlCol="0" anchor="ctr" anchorCtr="0">
            <a:spAutoFit/>
          </a:bodyPr>
          <a:p>
            <a:pPr algn="ctr"/>
            <a:r>
              <a:rPr lang="zh-CN" altLang="en-US" sz="6000">
                <a:solidFill>
                  <a:srgbClr val="26476A"/>
                </a:solidFill>
                <a:latin typeface="汉仪中宋S" panose="00020600040101010101" charset="-122"/>
                <a:ea typeface="汉仪中宋S" panose="00020600040101010101" charset="-122"/>
              </a:rPr>
              <a:t>项目</a:t>
            </a:r>
            <a:r>
              <a:rPr lang="zh-CN" altLang="en-US" sz="6000">
                <a:solidFill>
                  <a:srgbClr val="26476A"/>
                </a:solidFill>
                <a:latin typeface="汉仪中宋S" panose="00020600040101010101" charset="-122"/>
                <a:ea typeface="汉仪中宋S" panose="00020600040101010101" charset="-122"/>
              </a:rPr>
              <a:t>内容</a:t>
            </a:r>
            <a:endParaRPr lang="zh-CN" altLang="en-US" sz="6000">
              <a:solidFill>
                <a:srgbClr val="26476A"/>
              </a:solidFill>
              <a:latin typeface="汉仪中宋S" panose="00020600040101010101" charset="-122"/>
              <a:ea typeface="汉仪中宋S" panose="00020600040101010101" charset="-122"/>
            </a:endParaRPr>
          </a:p>
        </p:txBody>
      </p:sp>
      <p:sp>
        <p:nvSpPr>
          <p:cNvPr id="7" name="文本框 6"/>
          <p:cNvSpPr txBox="1"/>
          <p:nvPr/>
        </p:nvSpPr>
        <p:spPr>
          <a:xfrm>
            <a:off x="5649595" y="3813175"/>
            <a:ext cx="892810" cy="768350"/>
          </a:xfrm>
          <a:prstGeom prst="rect">
            <a:avLst/>
          </a:prstGeom>
          <a:noFill/>
        </p:spPr>
        <p:txBody>
          <a:bodyPr wrap="square" rtlCol="0" anchor="ctr" anchorCtr="0">
            <a:spAutoFit/>
          </a:bodyPr>
          <a:p>
            <a:pPr algn="ctr"/>
            <a:r>
              <a:rPr lang="en-US" altLang="zh-CN" sz="4400">
                <a:solidFill>
                  <a:srgbClr val="26476A"/>
                </a:solidFill>
                <a:latin typeface="汉仪中宋S" panose="00020600040101010101" charset="-122"/>
                <a:ea typeface="汉仪中宋S" panose="00020600040101010101" charset="-122"/>
              </a:rPr>
              <a:t>02</a:t>
            </a:r>
            <a:endParaRPr lang="en-US" altLang="zh-CN" sz="4400">
              <a:solidFill>
                <a:srgbClr val="26476A"/>
              </a:solidFill>
              <a:latin typeface="汉仪中宋S" panose="00020600040101010101" charset="-122"/>
              <a:ea typeface="汉仪中宋S" panose="0002060004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12"/>
          <p:cNvSpPr/>
          <p:nvPr/>
        </p:nvSpPr>
        <p:spPr>
          <a:xfrm>
            <a:off x="2576830" y="419100"/>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52" name="矩形 51"/>
          <p:cNvSpPr/>
          <p:nvPr/>
        </p:nvSpPr>
        <p:spPr>
          <a:xfrm>
            <a:off x="0" y="43688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矩形 52"/>
          <p:cNvSpPr/>
          <p:nvPr/>
        </p:nvSpPr>
        <p:spPr>
          <a:xfrm>
            <a:off x="0" y="61976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4" name="矩形 53"/>
          <p:cNvSpPr/>
          <p:nvPr/>
        </p:nvSpPr>
        <p:spPr>
          <a:xfrm>
            <a:off x="9709785" y="611060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矩形 54"/>
          <p:cNvSpPr/>
          <p:nvPr/>
        </p:nvSpPr>
        <p:spPr>
          <a:xfrm>
            <a:off x="9709785" y="629348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任意多边形 55"/>
          <p:cNvSpPr/>
          <p:nvPr/>
        </p:nvSpPr>
        <p:spPr>
          <a:xfrm>
            <a:off x="0" y="6101715"/>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5" name="椭圆 14"/>
          <p:cNvSpPr/>
          <p:nvPr/>
        </p:nvSpPr>
        <p:spPr>
          <a:xfrm>
            <a:off x="4268788" y="1478915"/>
            <a:ext cx="3653155" cy="3653155"/>
          </a:xfrm>
          <a:prstGeom prst="ellipse">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4479925" y="2798445"/>
            <a:ext cx="3230880" cy="1014730"/>
          </a:xfrm>
          <a:prstGeom prst="rect">
            <a:avLst/>
          </a:prstGeom>
          <a:noFill/>
        </p:spPr>
        <p:txBody>
          <a:bodyPr wrap="none" rtlCol="0" anchor="ctr" anchorCtr="0">
            <a:spAutoFit/>
          </a:bodyPr>
          <a:p>
            <a:pPr algn="ctr"/>
            <a:r>
              <a:rPr lang="zh-CN" altLang="en-US" sz="6000">
                <a:solidFill>
                  <a:srgbClr val="26476A"/>
                </a:solidFill>
                <a:latin typeface="汉仪中宋S" panose="00020600040101010101" charset="-122"/>
                <a:ea typeface="汉仪中宋S" panose="00020600040101010101" charset="-122"/>
              </a:rPr>
              <a:t>项目</a:t>
            </a:r>
            <a:r>
              <a:rPr lang="zh-CN" altLang="en-US" sz="6000">
                <a:solidFill>
                  <a:srgbClr val="26476A"/>
                </a:solidFill>
                <a:latin typeface="汉仪中宋S" panose="00020600040101010101" charset="-122"/>
                <a:ea typeface="汉仪中宋S" panose="00020600040101010101" charset="-122"/>
              </a:rPr>
              <a:t>背景</a:t>
            </a:r>
            <a:endParaRPr lang="zh-CN" altLang="en-US" sz="6000">
              <a:solidFill>
                <a:srgbClr val="26476A"/>
              </a:solidFill>
              <a:latin typeface="汉仪中宋S" panose="00020600040101010101" charset="-122"/>
              <a:ea typeface="汉仪中宋S" panose="00020600040101010101" charset="-122"/>
            </a:endParaRPr>
          </a:p>
        </p:txBody>
      </p:sp>
      <p:sp>
        <p:nvSpPr>
          <p:cNvPr id="7" name="文本框 6"/>
          <p:cNvSpPr txBox="1"/>
          <p:nvPr/>
        </p:nvSpPr>
        <p:spPr>
          <a:xfrm>
            <a:off x="5649595" y="3813175"/>
            <a:ext cx="892810" cy="768350"/>
          </a:xfrm>
          <a:prstGeom prst="rect">
            <a:avLst/>
          </a:prstGeom>
          <a:noFill/>
        </p:spPr>
        <p:txBody>
          <a:bodyPr wrap="square" rtlCol="0" anchor="ctr" anchorCtr="0">
            <a:spAutoFit/>
          </a:bodyPr>
          <a:p>
            <a:pPr algn="ctr"/>
            <a:r>
              <a:rPr lang="en-US" altLang="zh-CN" sz="4400">
                <a:solidFill>
                  <a:srgbClr val="26476A"/>
                </a:solidFill>
                <a:latin typeface="汉仪中宋S" panose="00020600040101010101" charset="-122"/>
                <a:ea typeface="汉仪中宋S" panose="00020600040101010101" charset="-122"/>
              </a:rPr>
              <a:t>01</a:t>
            </a:r>
            <a:endParaRPr lang="en-US" altLang="zh-CN" sz="4400">
              <a:solidFill>
                <a:srgbClr val="26476A"/>
              </a:solidFill>
              <a:latin typeface="汉仪中宋S" panose="00020600040101010101" charset="-122"/>
              <a:ea typeface="汉仪中宋S" panose="0002060004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现有记分牌算法仿真器存在问题的</a:t>
            </a:r>
            <a:r>
              <a:rPr lang="zh-CN" altLang="en-US" sz="3200">
                <a:solidFill>
                  <a:srgbClr val="26476A"/>
                </a:solidFill>
                <a:latin typeface="汉仪中宋S" panose="00020600040101010101" charset="-122"/>
                <a:ea typeface="汉仪中宋S" panose="00020600040101010101" charset="-122"/>
              </a:rPr>
              <a:t>解决</a:t>
            </a:r>
            <a:endParaRPr lang="zh-CN" altLang="en-US" sz="3200">
              <a:solidFill>
                <a:srgbClr val="26476A"/>
              </a:solidFill>
              <a:latin typeface="汉仪中宋S" panose="00020600040101010101" charset="-122"/>
              <a:ea typeface="汉仪中宋S" panose="00020600040101010101" charset="-122"/>
            </a:endParaRPr>
          </a:p>
        </p:txBody>
      </p:sp>
      <p:sp>
        <p:nvSpPr>
          <p:cNvPr id="5" name="文本框 4"/>
          <p:cNvSpPr txBox="1"/>
          <p:nvPr/>
        </p:nvSpPr>
        <p:spPr>
          <a:xfrm>
            <a:off x="946150" y="2067560"/>
            <a:ext cx="4175760" cy="3538220"/>
          </a:xfrm>
          <a:prstGeom prst="rect">
            <a:avLst/>
          </a:prstGeom>
          <a:noFill/>
        </p:spPr>
        <p:txBody>
          <a:bodyPr wrap="square" rtlCol="0">
            <a:spAutoFit/>
          </a:bodyPr>
          <a:p>
            <a:r>
              <a:rPr lang="en-US" altLang="zh-CN" sz="2800">
                <a:latin typeface="Consolas" panose="020B0609020204030204" charset="0"/>
                <a:cs typeface="Consolas" panose="020B0609020204030204" charset="0"/>
              </a:rPr>
              <a:t>while</a:t>
            </a:r>
            <a:r>
              <a:rPr lang="en-US" altLang="zh-CN" sz="2800"/>
              <a:t>(...) {</a:t>
            </a:r>
            <a:endParaRPr lang="en-US" altLang="zh-CN" sz="2800"/>
          </a:p>
          <a:p>
            <a:pPr indent="457200" fontAlgn="auto">
              <a:lnSpc>
                <a:spcPct val="150000"/>
              </a:lnSpc>
            </a:pPr>
            <a:r>
              <a:rPr lang="en-US" altLang="zh-CN" sz="2800">
                <a:latin typeface="Consolas" panose="020B0609020204030204" charset="0"/>
                <a:cs typeface="Consolas" panose="020B0609020204030204" charset="0"/>
                <a:sym typeface="+mn-ea"/>
              </a:rPr>
              <a:t>issue(...);</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readOperand(...);</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latin typeface="Consolas" panose="020B0609020204030204" charset="0"/>
                <a:cs typeface="Consolas" panose="020B0609020204030204" charset="0"/>
                <a:sym typeface="+mn-ea"/>
              </a:rPr>
              <a:t>execution(...);</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writeResult(...);</a:t>
            </a:r>
            <a:endParaRPr lang="en-US" altLang="zh-CN" sz="2800">
              <a:latin typeface="Consolas" panose="020B0609020204030204" charset="0"/>
              <a:cs typeface="Consolas" panose="020B0609020204030204" charset="0"/>
            </a:endParaRPr>
          </a:p>
          <a:p>
            <a:r>
              <a:rPr lang="en-US" altLang="zh-CN" sz="2800"/>
              <a:t>}</a:t>
            </a:r>
            <a:endParaRPr lang="en-US" altLang="zh-CN" sz="2800"/>
          </a:p>
        </p:txBody>
      </p:sp>
      <p:sp>
        <p:nvSpPr>
          <p:cNvPr id="6" name="右箭头 5"/>
          <p:cNvSpPr/>
          <p:nvPr/>
        </p:nvSpPr>
        <p:spPr>
          <a:xfrm>
            <a:off x="5121910" y="3635375"/>
            <a:ext cx="2082165" cy="402590"/>
          </a:xfrm>
          <a:prstGeom prst="rightArrow">
            <a:avLst/>
          </a:prstGeom>
          <a:solidFill>
            <a:srgbClr val="42709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文本框 9"/>
          <p:cNvSpPr txBox="1"/>
          <p:nvPr/>
        </p:nvSpPr>
        <p:spPr>
          <a:xfrm>
            <a:off x="5245100" y="3168015"/>
            <a:ext cx="1610995" cy="521970"/>
          </a:xfrm>
          <a:prstGeom prst="rect">
            <a:avLst/>
          </a:prstGeom>
          <a:noFill/>
        </p:spPr>
        <p:txBody>
          <a:bodyPr wrap="square" rtlCol="0">
            <a:spAutoFit/>
          </a:bodyPr>
          <a:p>
            <a:r>
              <a:rPr lang="zh-CN" altLang="en-US" sz="2800">
                <a:solidFill>
                  <a:srgbClr val="427092"/>
                </a:solidFill>
                <a:uFillTx/>
                <a:latin typeface="Times New Roman" panose="02020603050405020304" charset="0"/>
                <a:ea typeface="楷体" panose="02010609060101010101" charset="-122"/>
              </a:rPr>
              <a:t>调整顺序</a:t>
            </a:r>
            <a:endParaRPr lang="zh-CN" altLang="en-US" sz="2800">
              <a:solidFill>
                <a:srgbClr val="427092"/>
              </a:solidFill>
              <a:uFillTx/>
              <a:latin typeface="Times New Roman" panose="02020603050405020304" charset="0"/>
              <a:ea typeface="楷体" panose="02010609060101010101" charset="-122"/>
            </a:endParaRPr>
          </a:p>
        </p:txBody>
      </p:sp>
      <p:sp>
        <p:nvSpPr>
          <p:cNvPr id="11" name="文本框 10"/>
          <p:cNvSpPr txBox="1"/>
          <p:nvPr/>
        </p:nvSpPr>
        <p:spPr>
          <a:xfrm>
            <a:off x="7331075" y="2067560"/>
            <a:ext cx="4175760" cy="3538220"/>
          </a:xfrm>
          <a:prstGeom prst="rect">
            <a:avLst/>
          </a:prstGeom>
          <a:noFill/>
        </p:spPr>
        <p:txBody>
          <a:bodyPr wrap="square" rtlCol="0">
            <a:spAutoFit/>
          </a:bodyPr>
          <a:p>
            <a:r>
              <a:rPr lang="en-US" altLang="zh-CN" sz="2800">
                <a:latin typeface="Consolas" panose="020B0609020204030204" charset="0"/>
                <a:cs typeface="Consolas" panose="020B0609020204030204" charset="0"/>
              </a:rPr>
              <a:t>while</a:t>
            </a:r>
            <a:r>
              <a:rPr lang="en-US" altLang="zh-CN" sz="2800"/>
              <a:t>(...) {</a:t>
            </a:r>
            <a:endParaRPr lang="en-US" altLang="zh-CN" sz="2800"/>
          </a:p>
          <a:p>
            <a:pPr indent="457200" fontAlgn="auto">
              <a:lnSpc>
                <a:spcPct val="150000"/>
              </a:lnSpc>
            </a:pPr>
            <a:r>
              <a:rPr lang="en-US" altLang="zh-CN" sz="2800">
                <a:latin typeface="Consolas" panose="020B0609020204030204" charset="0"/>
                <a:cs typeface="Consolas" panose="020B0609020204030204" charset="0"/>
                <a:sym typeface="+mn-ea"/>
              </a:rPr>
              <a:t>issue(...);</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latin typeface="Consolas" panose="020B0609020204030204" charset="0"/>
                <a:cs typeface="Consolas" panose="020B0609020204030204" charset="0"/>
                <a:sym typeface="+mn-ea"/>
              </a:rPr>
              <a:t>execution(...);</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writeResult(...);</a:t>
            </a:r>
            <a:endParaRPr lang="en-US" altLang="zh-CN" sz="2800">
              <a:solidFill>
                <a:srgbClr val="FF0000"/>
              </a:solidFill>
              <a:latin typeface="Consolas" panose="020B0609020204030204" charset="0"/>
              <a:cs typeface="Consolas" panose="020B0609020204030204" charset="0"/>
              <a:sym typeface="+mn-ea"/>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readOperand(...);</a:t>
            </a:r>
            <a:endParaRPr lang="en-US" altLang="zh-CN" sz="2800">
              <a:solidFill>
                <a:srgbClr val="FF0000"/>
              </a:solidFill>
              <a:latin typeface="Consolas" panose="020B0609020204030204" charset="0"/>
              <a:cs typeface="Consolas" panose="020B0609020204030204" charset="0"/>
            </a:endParaRPr>
          </a:p>
          <a:p>
            <a:r>
              <a:rPr lang="en-US" altLang="zh-CN" sz="2800"/>
              <a:t>}</a:t>
            </a:r>
            <a:endParaRPr lang="en-US" altLang="zh-CN" sz="28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现有记分牌算法仿真器存在问题的</a:t>
            </a:r>
            <a:r>
              <a:rPr lang="zh-CN" altLang="en-US" sz="3200">
                <a:solidFill>
                  <a:srgbClr val="26476A"/>
                </a:solidFill>
                <a:latin typeface="汉仪中宋S" panose="00020600040101010101" charset="-122"/>
                <a:ea typeface="汉仪中宋S" panose="00020600040101010101" charset="-122"/>
              </a:rPr>
              <a:t>解决</a:t>
            </a:r>
            <a:endParaRPr lang="zh-CN" altLang="en-US" sz="3200">
              <a:solidFill>
                <a:srgbClr val="26476A"/>
              </a:solidFill>
              <a:latin typeface="汉仪中宋S" panose="00020600040101010101" charset="-122"/>
              <a:ea typeface="汉仪中宋S" panose="00020600040101010101" charset="-122"/>
            </a:endParaRPr>
          </a:p>
        </p:txBody>
      </p:sp>
      <p:sp>
        <p:nvSpPr>
          <p:cNvPr id="11" name="文本框 10"/>
          <p:cNvSpPr txBox="1"/>
          <p:nvPr/>
        </p:nvSpPr>
        <p:spPr>
          <a:xfrm>
            <a:off x="514350" y="2089150"/>
            <a:ext cx="4175760" cy="3538220"/>
          </a:xfrm>
          <a:prstGeom prst="rect">
            <a:avLst/>
          </a:prstGeom>
          <a:noFill/>
        </p:spPr>
        <p:txBody>
          <a:bodyPr wrap="square" rtlCol="0">
            <a:spAutoFit/>
          </a:bodyPr>
          <a:p>
            <a:r>
              <a:rPr lang="en-US" altLang="zh-CN" sz="2800">
                <a:latin typeface="Consolas" panose="020B0609020204030204" charset="0"/>
                <a:cs typeface="Consolas" panose="020B0609020204030204" charset="0"/>
              </a:rPr>
              <a:t>while</a:t>
            </a:r>
            <a:r>
              <a:rPr lang="en-US" altLang="zh-CN" sz="2800"/>
              <a:t>(...) {</a:t>
            </a:r>
            <a:endParaRPr lang="en-US" altLang="zh-CN" sz="2800"/>
          </a:p>
          <a:p>
            <a:pPr indent="457200" fontAlgn="auto">
              <a:lnSpc>
                <a:spcPct val="150000"/>
              </a:lnSpc>
            </a:pPr>
            <a:r>
              <a:rPr lang="en-US" altLang="zh-CN" sz="2800">
                <a:latin typeface="Consolas" panose="020B0609020204030204" charset="0"/>
                <a:cs typeface="Consolas" panose="020B0609020204030204" charset="0"/>
                <a:sym typeface="+mn-ea"/>
              </a:rPr>
              <a:t>issue(...);</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latin typeface="Consolas" panose="020B0609020204030204" charset="0"/>
                <a:cs typeface="Consolas" panose="020B0609020204030204" charset="0"/>
                <a:sym typeface="+mn-ea"/>
              </a:rPr>
              <a:t>execution(...);</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writeResult(...);</a:t>
            </a:r>
            <a:endParaRPr lang="en-US" altLang="zh-CN" sz="2800">
              <a:solidFill>
                <a:srgbClr val="FF0000"/>
              </a:solidFill>
              <a:latin typeface="Consolas" panose="020B0609020204030204" charset="0"/>
              <a:cs typeface="Consolas" panose="020B0609020204030204" charset="0"/>
              <a:sym typeface="+mn-ea"/>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readOperand(...);</a:t>
            </a:r>
            <a:endParaRPr lang="en-US" altLang="zh-CN" sz="2800">
              <a:solidFill>
                <a:srgbClr val="FF0000"/>
              </a:solidFill>
              <a:latin typeface="Consolas" panose="020B0609020204030204" charset="0"/>
              <a:cs typeface="Consolas" panose="020B0609020204030204" charset="0"/>
            </a:endParaRPr>
          </a:p>
          <a:p>
            <a:r>
              <a:rPr lang="en-US" altLang="zh-CN" sz="2800"/>
              <a:t>}</a:t>
            </a:r>
            <a:endParaRPr lang="en-US" altLang="zh-CN" sz="2800"/>
          </a:p>
        </p:txBody>
      </p:sp>
      <p:graphicFrame>
        <p:nvGraphicFramePr>
          <p:cNvPr id="4" name="表格 3"/>
          <p:cNvGraphicFramePr/>
          <p:nvPr>
            <p:custDataLst>
              <p:tags r:id="rId1"/>
            </p:custDataLst>
          </p:nvPr>
        </p:nvGraphicFramePr>
        <p:xfrm>
          <a:off x="5210810" y="1484630"/>
          <a:ext cx="6209665" cy="2265045"/>
        </p:xfrm>
        <a:graphic>
          <a:graphicData uri="http://schemas.openxmlformats.org/drawingml/2006/table">
            <a:tbl>
              <a:tblPr firstRow="1" bandRow="1">
                <a:tableStyleId>{5C22544A-7EE6-4342-B048-85BDC9FD1C3A}</a:tableStyleId>
              </a:tblPr>
              <a:tblGrid>
                <a:gridCol w="1489710"/>
                <a:gridCol w="709930"/>
                <a:gridCol w="666750"/>
                <a:gridCol w="476885"/>
                <a:gridCol w="478155"/>
                <a:gridCol w="478155"/>
                <a:gridCol w="516890"/>
                <a:gridCol w="488950"/>
                <a:gridCol w="426085"/>
                <a:gridCol w="478155"/>
              </a:tblGrid>
              <a:tr h="377825">
                <a:tc rowSpan="2">
                  <a:txBody>
                    <a:bodyPr/>
                    <a:p>
                      <a:pPr algn="ctr">
                        <a:lnSpc>
                          <a:spcPct val="200000"/>
                        </a:lnSpc>
                        <a:buNone/>
                      </a:pPr>
                      <a:r>
                        <a:rPr lang="zh-CN" altLang="en-US" sz="1600" b="0">
                          <a:latin typeface="Times New Roman" panose="02020603050405020304" charset="0"/>
                          <a:ea typeface="楷体" panose="02010609060101010101" charset="-122"/>
                        </a:rPr>
                        <a:t>部件名称</a:t>
                      </a:r>
                      <a:endParaRPr lang="zh-CN" altLang="en-US" sz="1600" b="0">
                        <a:latin typeface="Times New Roman" panose="02020603050405020304" charset="0"/>
                        <a:ea typeface="楷体" panose="02010609060101010101" charset="-122"/>
                      </a:endParaRPr>
                    </a:p>
                  </a:txBody>
                  <a:tcPr anchor="ctr" anchorCtr="0"/>
                </a:tc>
                <a:tc gridSpan="9">
                  <a:txBody>
                    <a:bodyPr/>
                    <a:p>
                      <a:pPr algn="ctr">
                        <a:buNone/>
                      </a:pPr>
                      <a:r>
                        <a:rPr lang="zh-CN" altLang="en-US" sz="1600" b="0">
                          <a:latin typeface="Times New Roman" panose="02020603050405020304" charset="0"/>
                          <a:ea typeface="楷体" panose="02010609060101010101" charset="-122"/>
                        </a:rPr>
                        <a:t>功能部件状态表</a:t>
                      </a:r>
                      <a:endParaRPr lang="zh-CN" altLang="en-US" sz="1600" b="0">
                        <a:latin typeface="Times New Roman" panose="02020603050405020304" charset="0"/>
                        <a:ea typeface="楷体" panose="02010609060101010101" charset="-122"/>
                      </a:endParaRPr>
                    </a:p>
                  </a:txBody>
                  <a:tcPr anchor="ctr" anchorCtr="0"/>
                </a:tc>
                <a:tc hMerge="1">
                  <a:tcPr/>
                </a:tc>
                <a:tc hMerge="1">
                  <a:tcPr/>
                </a:tc>
                <a:tc hMerge="1">
                  <a:tcPr/>
                </a:tc>
                <a:tc hMerge="1">
                  <a:tcPr/>
                </a:tc>
                <a:tc hMerge="1">
                  <a:tcPr/>
                </a:tc>
                <a:tc hMerge="1">
                  <a:tcPr/>
                </a:tc>
                <a:tc hMerge="1">
                  <a:tcPr/>
                </a:tc>
                <a:tc hMerge="1">
                  <a:tcPr/>
                </a:tc>
              </a:tr>
              <a:tr h="377825">
                <a:tc vMerge="1">
                  <a:tcPr/>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Busy</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Fi</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377825">
                <a:tc>
                  <a:txBody>
                    <a:bodyPr/>
                    <a:p>
                      <a:pPr algn="ctr">
                        <a:buNone/>
                      </a:pPr>
                      <a:r>
                        <a:rPr lang="en-US" altLang="zh-CN" sz="1600" b="0">
                          <a:latin typeface="Times New Roman" panose="02020603050405020304" charset="0"/>
                          <a:ea typeface="楷体" panose="02010609060101010101" charset="-122"/>
                        </a:rPr>
                        <a:t>Fu1</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F2</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F3</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377825">
                <a:tc>
                  <a:txBody>
                    <a:bodyPr/>
                    <a:p>
                      <a:pPr algn="ctr">
                        <a:buNone/>
                      </a:pPr>
                      <a:r>
                        <a:rPr lang="en-US" altLang="zh-CN" sz="1600" b="0">
                          <a:latin typeface="Times New Roman" panose="02020603050405020304" charset="0"/>
                          <a:ea typeface="楷体" panose="02010609060101010101" charset="-122"/>
                        </a:rPr>
                        <a:t>Fu2</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Op2</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F4</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F5</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Fu1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bl>
          </a:graphicData>
        </a:graphic>
      </p:graphicFrame>
      <p:sp>
        <p:nvSpPr>
          <p:cNvPr id="8" name="文本框 7"/>
          <p:cNvSpPr txBox="1"/>
          <p:nvPr/>
        </p:nvSpPr>
        <p:spPr>
          <a:xfrm>
            <a:off x="3273425" y="2244090"/>
            <a:ext cx="1854835" cy="368300"/>
          </a:xfrm>
          <a:prstGeom prst="rect">
            <a:avLst/>
          </a:prstGeom>
          <a:noFill/>
        </p:spPr>
        <p:txBody>
          <a:bodyPr wrap="square" rtlCol="0">
            <a:spAutoFit/>
          </a:bodyPr>
          <a:p>
            <a:r>
              <a:rPr lang="zh-CN" altLang="en-US">
                <a:solidFill>
                  <a:srgbClr val="26476A"/>
                </a:solidFill>
                <a:uFillTx/>
                <a:latin typeface="Times New Roman" panose="02020603050405020304" charset="0"/>
                <a:ea typeface="楷体" panose="02010609060101010101" charset="-122"/>
              </a:rPr>
              <a:t>已完成执行阶段</a:t>
            </a:r>
            <a:endParaRPr lang="zh-CN" altLang="en-US">
              <a:solidFill>
                <a:srgbClr val="26476A"/>
              </a:solidFill>
              <a:uFillTx/>
              <a:latin typeface="Times New Roman" panose="02020603050405020304" charset="0"/>
              <a:ea typeface="楷体" panose="02010609060101010101" charset="-122"/>
            </a:endParaRPr>
          </a:p>
        </p:txBody>
      </p:sp>
      <p:sp>
        <p:nvSpPr>
          <p:cNvPr id="9" name="文本框 8"/>
          <p:cNvSpPr txBox="1"/>
          <p:nvPr/>
        </p:nvSpPr>
        <p:spPr>
          <a:xfrm>
            <a:off x="3273425" y="2683510"/>
            <a:ext cx="1854835" cy="368300"/>
          </a:xfrm>
          <a:prstGeom prst="rect">
            <a:avLst/>
          </a:prstGeom>
          <a:noFill/>
        </p:spPr>
        <p:txBody>
          <a:bodyPr wrap="square" rtlCol="0">
            <a:spAutoFit/>
          </a:bodyPr>
          <a:p>
            <a:r>
              <a:rPr lang="zh-CN" altLang="en-US">
                <a:solidFill>
                  <a:srgbClr val="26476A"/>
                </a:solidFill>
                <a:uFillTx/>
                <a:latin typeface="Times New Roman" panose="02020603050405020304" charset="0"/>
                <a:ea typeface="楷体" panose="02010609060101010101" charset="-122"/>
              </a:rPr>
              <a:t>已完成</a:t>
            </a:r>
            <a:r>
              <a:rPr lang="zh-CN" altLang="en-US">
                <a:solidFill>
                  <a:srgbClr val="26476A"/>
                </a:solidFill>
                <a:uFillTx/>
                <a:latin typeface="Times New Roman" panose="02020603050405020304" charset="0"/>
                <a:ea typeface="楷体" panose="02010609060101010101" charset="-122"/>
              </a:rPr>
              <a:t>流出阶段</a:t>
            </a:r>
            <a:endParaRPr lang="zh-CN" altLang="en-US">
              <a:solidFill>
                <a:srgbClr val="26476A"/>
              </a:solidFill>
              <a:uFillTx/>
              <a:latin typeface="Times New Roman" panose="02020603050405020304" charset="0"/>
              <a:ea typeface="楷体" panose="02010609060101010101" charset="-122"/>
            </a:endParaRPr>
          </a:p>
        </p:txBody>
      </p:sp>
      <p:sp>
        <p:nvSpPr>
          <p:cNvPr id="13" name="右箭头 12"/>
          <p:cNvSpPr/>
          <p:nvPr/>
        </p:nvSpPr>
        <p:spPr>
          <a:xfrm>
            <a:off x="306705" y="2472055"/>
            <a:ext cx="545465" cy="47180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现有记分牌算法仿真器存在问题的</a:t>
            </a:r>
            <a:r>
              <a:rPr lang="zh-CN" altLang="en-US" sz="3200">
                <a:solidFill>
                  <a:srgbClr val="26476A"/>
                </a:solidFill>
                <a:latin typeface="汉仪中宋S" panose="00020600040101010101" charset="-122"/>
                <a:ea typeface="汉仪中宋S" panose="00020600040101010101" charset="-122"/>
              </a:rPr>
              <a:t>解决</a:t>
            </a:r>
            <a:endParaRPr lang="zh-CN" altLang="en-US" sz="3200">
              <a:solidFill>
                <a:srgbClr val="26476A"/>
              </a:solidFill>
              <a:latin typeface="汉仪中宋S" panose="00020600040101010101" charset="-122"/>
              <a:ea typeface="汉仪中宋S" panose="00020600040101010101" charset="-122"/>
            </a:endParaRPr>
          </a:p>
        </p:txBody>
      </p:sp>
      <p:sp>
        <p:nvSpPr>
          <p:cNvPr id="11" name="文本框 10"/>
          <p:cNvSpPr txBox="1"/>
          <p:nvPr/>
        </p:nvSpPr>
        <p:spPr>
          <a:xfrm>
            <a:off x="514350" y="2089150"/>
            <a:ext cx="4175760" cy="3538220"/>
          </a:xfrm>
          <a:prstGeom prst="rect">
            <a:avLst/>
          </a:prstGeom>
          <a:noFill/>
        </p:spPr>
        <p:txBody>
          <a:bodyPr wrap="square" rtlCol="0">
            <a:spAutoFit/>
          </a:bodyPr>
          <a:p>
            <a:r>
              <a:rPr lang="en-US" altLang="zh-CN" sz="2800">
                <a:latin typeface="Consolas" panose="020B0609020204030204" charset="0"/>
                <a:cs typeface="Consolas" panose="020B0609020204030204" charset="0"/>
              </a:rPr>
              <a:t>while</a:t>
            </a:r>
            <a:r>
              <a:rPr lang="en-US" altLang="zh-CN" sz="2800"/>
              <a:t>(...) {</a:t>
            </a:r>
            <a:endParaRPr lang="en-US" altLang="zh-CN" sz="2800"/>
          </a:p>
          <a:p>
            <a:pPr indent="457200" fontAlgn="auto">
              <a:lnSpc>
                <a:spcPct val="150000"/>
              </a:lnSpc>
            </a:pPr>
            <a:r>
              <a:rPr lang="en-US" altLang="zh-CN" sz="2800">
                <a:latin typeface="Consolas" panose="020B0609020204030204" charset="0"/>
                <a:cs typeface="Consolas" panose="020B0609020204030204" charset="0"/>
                <a:sym typeface="+mn-ea"/>
              </a:rPr>
              <a:t>issue(...);</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latin typeface="Consolas" panose="020B0609020204030204" charset="0"/>
                <a:cs typeface="Consolas" panose="020B0609020204030204" charset="0"/>
                <a:sym typeface="+mn-ea"/>
              </a:rPr>
              <a:t>execution(...);</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writeResult(...);</a:t>
            </a:r>
            <a:endParaRPr lang="en-US" altLang="zh-CN" sz="2800">
              <a:solidFill>
                <a:srgbClr val="FF0000"/>
              </a:solidFill>
              <a:latin typeface="Consolas" panose="020B0609020204030204" charset="0"/>
              <a:cs typeface="Consolas" panose="020B0609020204030204" charset="0"/>
              <a:sym typeface="+mn-ea"/>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readOperand(...);</a:t>
            </a:r>
            <a:endParaRPr lang="en-US" altLang="zh-CN" sz="2800">
              <a:solidFill>
                <a:srgbClr val="FF0000"/>
              </a:solidFill>
              <a:latin typeface="Consolas" panose="020B0609020204030204" charset="0"/>
              <a:cs typeface="Consolas" panose="020B0609020204030204" charset="0"/>
            </a:endParaRPr>
          </a:p>
          <a:p>
            <a:r>
              <a:rPr lang="en-US" altLang="zh-CN" sz="2800"/>
              <a:t>}</a:t>
            </a:r>
            <a:endParaRPr lang="en-US" altLang="zh-CN" sz="2800"/>
          </a:p>
        </p:txBody>
      </p:sp>
      <p:graphicFrame>
        <p:nvGraphicFramePr>
          <p:cNvPr id="4" name="表格 3"/>
          <p:cNvGraphicFramePr/>
          <p:nvPr>
            <p:custDataLst>
              <p:tags r:id="rId1"/>
            </p:custDataLst>
          </p:nvPr>
        </p:nvGraphicFramePr>
        <p:xfrm>
          <a:off x="5210810" y="1431290"/>
          <a:ext cx="6674485" cy="1564640"/>
        </p:xfrm>
        <a:graphic>
          <a:graphicData uri="http://schemas.openxmlformats.org/drawingml/2006/table">
            <a:tbl>
              <a:tblPr firstRow="1" bandRow="1">
                <a:tableStyleId>{5C22544A-7EE6-4342-B048-85BDC9FD1C3A}</a:tableStyleId>
              </a:tblPr>
              <a:tblGrid>
                <a:gridCol w="1601470"/>
                <a:gridCol w="762635"/>
                <a:gridCol w="716915"/>
                <a:gridCol w="512445"/>
                <a:gridCol w="513715"/>
                <a:gridCol w="514350"/>
                <a:gridCol w="555625"/>
                <a:gridCol w="525145"/>
                <a:gridCol w="458470"/>
                <a:gridCol w="513715"/>
              </a:tblGrid>
              <a:tr h="391160">
                <a:tc rowSpan="2">
                  <a:txBody>
                    <a:bodyPr/>
                    <a:p>
                      <a:pPr algn="ctr">
                        <a:lnSpc>
                          <a:spcPct val="200000"/>
                        </a:lnSpc>
                        <a:buNone/>
                      </a:pPr>
                      <a:r>
                        <a:rPr lang="zh-CN" altLang="en-US" sz="1600" b="0">
                          <a:latin typeface="Times New Roman" panose="02020603050405020304" charset="0"/>
                          <a:ea typeface="楷体" panose="02010609060101010101" charset="-122"/>
                        </a:rPr>
                        <a:t>部件名称</a:t>
                      </a:r>
                      <a:endParaRPr lang="zh-CN" altLang="en-US" sz="1600" b="0">
                        <a:latin typeface="Times New Roman" panose="02020603050405020304" charset="0"/>
                        <a:ea typeface="楷体" panose="02010609060101010101" charset="-122"/>
                      </a:endParaRPr>
                    </a:p>
                  </a:txBody>
                  <a:tcPr anchor="ctr" anchorCtr="0"/>
                </a:tc>
                <a:tc gridSpan="9">
                  <a:txBody>
                    <a:bodyPr/>
                    <a:p>
                      <a:pPr algn="ctr">
                        <a:buNone/>
                      </a:pPr>
                      <a:r>
                        <a:rPr lang="zh-CN" altLang="en-US" sz="1600" b="0">
                          <a:latin typeface="Times New Roman" panose="02020603050405020304" charset="0"/>
                          <a:ea typeface="楷体" panose="02010609060101010101" charset="-122"/>
                        </a:rPr>
                        <a:t>功能部件状态表</a:t>
                      </a:r>
                      <a:endParaRPr lang="zh-CN" altLang="en-US" sz="1600" b="0">
                        <a:latin typeface="Times New Roman" panose="02020603050405020304" charset="0"/>
                        <a:ea typeface="楷体" panose="02010609060101010101" charset="-122"/>
                      </a:endParaRPr>
                    </a:p>
                  </a:txBody>
                  <a:tcPr anchor="ctr" anchorCtr="0"/>
                </a:tc>
                <a:tc hMerge="1">
                  <a:tcPr/>
                </a:tc>
                <a:tc hMerge="1">
                  <a:tcPr/>
                </a:tc>
                <a:tc hMerge="1">
                  <a:tcPr/>
                </a:tc>
                <a:tc hMerge="1">
                  <a:tcPr/>
                </a:tc>
                <a:tc hMerge="1">
                  <a:tcPr/>
                </a:tc>
                <a:tc hMerge="1">
                  <a:tcPr/>
                </a:tc>
                <a:tc hMerge="1">
                  <a:tcPr/>
                </a:tc>
                <a:tc hMerge="1">
                  <a:tcPr/>
                </a:tc>
              </a:tr>
              <a:tr h="391160">
                <a:tc vMerge="1">
                  <a:tcPr/>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Busy</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Fi</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391160">
                <a:tc>
                  <a:txBody>
                    <a:bodyPr/>
                    <a:p>
                      <a:pPr algn="ctr">
                        <a:buNone/>
                      </a:pPr>
                      <a:r>
                        <a:rPr lang="en-US" altLang="zh-CN" sz="1600" b="0">
                          <a:latin typeface="Times New Roman" panose="02020603050405020304" charset="0"/>
                          <a:ea typeface="楷体" panose="02010609060101010101" charset="-122"/>
                        </a:rPr>
                        <a:t>Fu1</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F2</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F3</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391160">
                <a:tc>
                  <a:txBody>
                    <a:bodyPr/>
                    <a:p>
                      <a:pPr algn="ctr">
                        <a:buNone/>
                      </a:pPr>
                      <a:r>
                        <a:rPr lang="en-US" altLang="zh-CN" sz="1600" b="0">
                          <a:latin typeface="Times New Roman" panose="02020603050405020304" charset="0"/>
                          <a:ea typeface="楷体" panose="02010609060101010101" charset="-122"/>
                        </a:rPr>
                        <a:t>Fu2</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Op2</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F4</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F5</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Fu1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bl>
          </a:graphicData>
        </a:graphic>
      </p:graphicFrame>
      <p:sp>
        <p:nvSpPr>
          <p:cNvPr id="8" name="文本框 7"/>
          <p:cNvSpPr txBox="1"/>
          <p:nvPr/>
        </p:nvSpPr>
        <p:spPr>
          <a:xfrm>
            <a:off x="3273425" y="2244090"/>
            <a:ext cx="1854835" cy="368300"/>
          </a:xfrm>
          <a:prstGeom prst="rect">
            <a:avLst/>
          </a:prstGeom>
          <a:noFill/>
        </p:spPr>
        <p:txBody>
          <a:bodyPr wrap="square" rtlCol="0">
            <a:spAutoFit/>
          </a:bodyPr>
          <a:p>
            <a:r>
              <a:rPr lang="zh-CN" altLang="en-US">
                <a:solidFill>
                  <a:srgbClr val="26476A"/>
                </a:solidFill>
                <a:uFillTx/>
                <a:latin typeface="Times New Roman" panose="02020603050405020304" charset="0"/>
                <a:ea typeface="楷体" panose="02010609060101010101" charset="-122"/>
              </a:rPr>
              <a:t>已完成执行阶段</a:t>
            </a:r>
            <a:endParaRPr lang="zh-CN" altLang="en-US">
              <a:solidFill>
                <a:srgbClr val="26476A"/>
              </a:solidFill>
              <a:uFillTx/>
              <a:latin typeface="Times New Roman" panose="02020603050405020304" charset="0"/>
              <a:ea typeface="楷体" panose="02010609060101010101" charset="-122"/>
            </a:endParaRPr>
          </a:p>
        </p:txBody>
      </p:sp>
      <p:sp>
        <p:nvSpPr>
          <p:cNvPr id="9" name="文本框 8"/>
          <p:cNvSpPr txBox="1"/>
          <p:nvPr/>
        </p:nvSpPr>
        <p:spPr>
          <a:xfrm>
            <a:off x="3273425" y="2683510"/>
            <a:ext cx="1854835" cy="368300"/>
          </a:xfrm>
          <a:prstGeom prst="rect">
            <a:avLst/>
          </a:prstGeom>
          <a:noFill/>
        </p:spPr>
        <p:txBody>
          <a:bodyPr wrap="square" rtlCol="0">
            <a:spAutoFit/>
          </a:bodyPr>
          <a:p>
            <a:r>
              <a:rPr lang="zh-CN" altLang="en-US">
                <a:solidFill>
                  <a:srgbClr val="26476A"/>
                </a:solidFill>
                <a:uFillTx/>
                <a:latin typeface="Times New Roman" panose="02020603050405020304" charset="0"/>
                <a:ea typeface="楷体" panose="02010609060101010101" charset="-122"/>
              </a:rPr>
              <a:t>已完成</a:t>
            </a:r>
            <a:r>
              <a:rPr lang="zh-CN" altLang="en-US">
                <a:solidFill>
                  <a:srgbClr val="26476A"/>
                </a:solidFill>
                <a:uFillTx/>
                <a:latin typeface="Times New Roman" panose="02020603050405020304" charset="0"/>
                <a:ea typeface="楷体" panose="02010609060101010101" charset="-122"/>
              </a:rPr>
              <a:t>流出阶段</a:t>
            </a:r>
            <a:endParaRPr lang="zh-CN" altLang="en-US">
              <a:solidFill>
                <a:srgbClr val="26476A"/>
              </a:solidFill>
              <a:uFillTx/>
              <a:latin typeface="Times New Roman" panose="02020603050405020304" charset="0"/>
              <a:ea typeface="楷体" panose="02010609060101010101" charset="-122"/>
            </a:endParaRPr>
          </a:p>
        </p:txBody>
      </p:sp>
      <p:sp>
        <p:nvSpPr>
          <p:cNvPr id="13" name="右箭头 12"/>
          <p:cNvSpPr/>
          <p:nvPr/>
        </p:nvSpPr>
        <p:spPr>
          <a:xfrm>
            <a:off x="359410" y="4278630"/>
            <a:ext cx="545465" cy="47180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graphicFrame>
        <p:nvGraphicFramePr>
          <p:cNvPr id="5" name="表格 4"/>
          <p:cNvGraphicFramePr/>
          <p:nvPr>
            <p:custDataLst>
              <p:tags r:id="rId2"/>
            </p:custDataLst>
          </p:nvPr>
        </p:nvGraphicFramePr>
        <p:xfrm>
          <a:off x="5210810" y="3514090"/>
          <a:ext cx="6674485" cy="1706880"/>
        </p:xfrm>
        <a:graphic>
          <a:graphicData uri="http://schemas.openxmlformats.org/drawingml/2006/table">
            <a:tbl>
              <a:tblPr firstRow="1" bandRow="1">
                <a:tableStyleId>{5C22544A-7EE6-4342-B048-85BDC9FD1C3A}</a:tableStyleId>
              </a:tblPr>
              <a:tblGrid>
                <a:gridCol w="1601470"/>
                <a:gridCol w="763270"/>
                <a:gridCol w="716280"/>
                <a:gridCol w="512445"/>
                <a:gridCol w="514350"/>
                <a:gridCol w="513715"/>
                <a:gridCol w="555625"/>
                <a:gridCol w="525145"/>
                <a:gridCol w="457835"/>
                <a:gridCol w="514350"/>
              </a:tblGrid>
              <a:tr h="375285">
                <a:tc rowSpan="2">
                  <a:txBody>
                    <a:bodyPr/>
                    <a:p>
                      <a:pPr algn="ctr">
                        <a:lnSpc>
                          <a:spcPct val="200000"/>
                        </a:lnSpc>
                        <a:buNone/>
                      </a:pPr>
                      <a:r>
                        <a:rPr lang="zh-CN" altLang="en-US" sz="1600" b="0">
                          <a:latin typeface="Times New Roman" panose="02020603050405020304" charset="0"/>
                          <a:ea typeface="楷体" panose="02010609060101010101" charset="-122"/>
                        </a:rPr>
                        <a:t>部件名称</a:t>
                      </a:r>
                      <a:endParaRPr lang="zh-CN" altLang="en-US" sz="1600" b="0">
                        <a:latin typeface="Times New Roman" panose="02020603050405020304" charset="0"/>
                        <a:ea typeface="楷体" panose="02010609060101010101" charset="-122"/>
                      </a:endParaRPr>
                    </a:p>
                  </a:txBody>
                  <a:tcPr anchor="ctr" anchorCtr="0"/>
                </a:tc>
                <a:tc gridSpan="9">
                  <a:txBody>
                    <a:bodyPr/>
                    <a:p>
                      <a:pPr algn="ctr">
                        <a:buNone/>
                      </a:pPr>
                      <a:r>
                        <a:rPr lang="zh-CN" altLang="en-US" sz="1600" b="0">
                          <a:latin typeface="Times New Roman" panose="02020603050405020304" charset="0"/>
                          <a:ea typeface="楷体" panose="02010609060101010101" charset="-122"/>
                        </a:rPr>
                        <a:t>功能部件状态表</a:t>
                      </a:r>
                      <a:endParaRPr lang="zh-CN" altLang="en-US" sz="1600" b="0">
                        <a:latin typeface="Times New Roman" panose="02020603050405020304" charset="0"/>
                        <a:ea typeface="楷体" panose="02010609060101010101" charset="-122"/>
                      </a:endParaRPr>
                    </a:p>
                  </a:txBody>
                  <a:tcPr anchor="ctr" anchorCtr="0"/>
                </a:tc>
                <a:tc hMerge="1">
                  <a:tcPr/>
                </a:tc>
                <a:tc hMerge="1">
                  <a:tcPr/>
                </a:tc>
                <a:tc hMerge="1">
                  <a:tcPr/>
                </a:tc>
                <a:tc hMerge="1">
                  <a:tcPr/>
                </a:tc>
                <a:tc hMerge="1">
                  <a:tcPr/>
                </a:tc>
                <a:tc hMerge="1">
                  <a:tcPr/>
                </a:tc>
                <a:tc hMerge="1">
                  <a:tcPr/>
                </a:tc>
                <a:tc hMerge="1">
                  <a:tcPr/>
                </a:tc>
              </a:tr>
              <a:tr h="375920">
                <a:tc vMerge="1">
                  <a:tcPr/>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Busy</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Fi</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374650">
                <a:tc>
                  <a:txBody>
                    <a:bodyPr/>
                    <a:p>
                      <a:pPr algn="ctr">
                        <a:buNone/>
                      </a:pPr>
                      <a:r>
                        <a:rPr lang="en-US" altLang="zh-CN" sz="1600" b="0">
                          <a:latin typeface="Times New Roman" panose="02020603050405020304" charset="0"/>
                          <a:ea typeface="楷体" panose="02010609060101010101" charset="-122"/>
                        </a:rPr>
                        <a:t>Fu1</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581025">
                <a:tc>
                  <a:txBody>
                    <a:bodyPr/>
                    <a:p>
                      <a:pPr algn="ctr">
                        <a:buNone/>
                      </a:pPr>
                      <a:r>
                        <a:rPr lang="en-US" altLang="zh-CN" sz="1600" b="0">
                          <a:latin typeface="Times New Roman" panose="02020603050405020304" charset="0"/>
                          <a:ea typeface="楷体" panose="02010609060101010101" charset="-122"/>
                        </a:rPr>
                        <a:t>Fu2</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Op2</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F4</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F5</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Fu1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bl>
          </a:graphicData>
        </a:graphic>
      </p:graphicFrame>
      <p:sp>
        <p:nvSpPr>
          <p:cNvPr id="6" name="右箭头 5"/>
          <p:cNvSpPr/>
          <p:nvPr/>
        </p:nvSpPr>
        <p:spPr>
          <a:xfrm rot="5400000">
            <a:off x="9185910" y="2896235"/>
            <a:ext cx="323215" cy="71755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矩形 9"/>
          <p:cNvSpPr/>
          <p:nvPr/>
        </p:nvSpPr>
        <p:spPr>
          <a:xfrm>
            <a:off x="6818630" y="4252595"/>
            <a:ext cx="5070475" cy="38671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矩形 11"/>
          <p:cNvSpPr/>
          <p:nvPr/>
        </p:nvSpPr>
        <p:spPr>
          <a:xfrm>
            <a:off x="10929620" y="4639310"/>
            <a:ext cx="445135" cy="58229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现有记分牌算法仿真器存在问题的</a:t>
            </a:r>
            <a:r>
              <a:rPr lang="zh-CN" altLang="en-US" sz="3200">
                <a:solidFill>
                  <a:srgbClr val="26476A"/>
                </a:solidFill>
                <a:latin typeface="汉仪中宋S" panose="00020600040101010101" charset="-122"/>
                <a:ea typeface="汉仪中宋S" panose="00020600040101010101" charset="-122"/>
              </a:rPr>
              <a:t>解决</a:t>
            </a:r>
            <a:endParaRPr lang="zh-CN" altLang="en-US" sz="3200">
              <a:solidFill>
                <a:srgbClr val="26476A"/>
              </a:solidFill>
              <a:latin typeface="汉仪中宋S" panose="00020600040101010101" charset="-122"/>
              <a:ea typeface="汉仪中宋S" panose="00020600040101010101" charset="-122"/>
            </a:endParaRPr>
          </a:p>
        </p:txBody>
      </p:sp>
      <p:sp>
        <p:nvSpPr>
          <p:cNvPr id="11" name="文本框 10"/>
          <p:cNvSpPr txBox="1"/>
          <p:nvPr/>
        </p:nvSpPr>
        <p:spPr>
          <a:xfrm>
            <a:off x="514350" y="2089150"/>
            <a:ext cx="4175760" cy="3538220"/>
          </a:xfrm>
          <a:prstGeom prst="rect">
            <a:avLst/>
          </a:prstGeom>
          <a:noFill/>
        </p:spPr>
        <p:txBody>
          <a:bodyPr wrap="square" rtlCol="0">
            <a:spAutoFit/>
          </a:bodyPr>
          <a:p>
            <a:r>
              <a:rPr lang="en-US" altLang="zh-CN" sz="2800">
                <a:latin typeface="Consolas" panose="020B0609020204030204" charset="0"/>
                <a:cs typeface="Consolas" panose="020B0609020204030204" charset="0"/>
              </a:rPr>
              <a:t>while</a:t>
            </a:r>
            <a:r>
              <a:rPr lang="en-US" altLang="zh-CN" sz="2800"/>
              <a:t>(...) {</a:t>
            </a:r>
            <a:endParaRPr lang="en-US" altLang="zh-CN" sz="2800"/>
          </a:p>
          <a:p>
            <a:pPr indent="457200" fontAlgn="auto">
              <a:lnSpc>
                <a:spcPct val="150000"/>
              </a:lnSpc>
            </a:pPr>
            <a:r>
              <a:rPr lang="en-US" altLang="zh-CN" sz="2800">
                <a:latin typeface="Consolas" panose="020B0609020204030204" charset="0"/>
                <a:cs typeface="Consolas" panose="020B0609020204030204" charset="0"/>
                <a:sym typeface="+mn-ea"/>
              </a:rPr>
              <a:t>issue(...);</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latin typeface="Consolas" panose="020B0609020204030204" charset="0"/>
                <a:cs typeface="Consolas" panose="020B0609020204030204" charset="0"/>
                <a:sym typeface="+mn-ea"/>
              </a:rPr>
              <a:t>execution(...);</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writeResult(...);</a:t>
            </a:r>
            <a:endParaRPr lang="en-US" altLang="zh-CN" sz="2800">
              <a:solidFill>
                <a:srgbClr val="FF0000"/>
              </a:solidFill>
              <a:latin typeface="Consolas" panose="020B0609020204030204" charset="0"/>
              <a:cs typeface="Consolas" panose="020B0609020204030204" charset="0"/>
              <a:sym typeface="+mn-ea"/>
            </a:endParaRPr>
          </a:p>
          <a:p>
            <a:pPr indent="457200" fontAlgn="auto">
              <a:lnSpc>
                <a:spcPct val="150000"/>
              </a:lnSpc>
            </a:pPr>
            <a:r>
              <a:rPr lang="en-US" altLang="zh-CN" sz="2800">
                <a:solidFill>
                  <a:srgbClr val="FF0000"/>
                </a:solidFill>
                <a:latin typeface="Consolas" panose="020B0609020204030204" charset="0"/>
                <a:cs typeface="Consolas" panose="020B0609020204030204" charset="0"/>
                <a:sym typeface="+mn-ea"/>
              </a:rPr>
              <a:t>readOperand(...);</a:t>
            </a:r>
            <a:endParaRPr lang="en-US" altLang="zh-CN" sz="2800">
              <a:solidFill>
                <a:srgbClr val="FF0000"/>
              </a:solidFill>
              <a:latin typeface="Consolas" panose="020B0609020204030204" charset="0"/>
              <a:cs typeface="Consolas" panose="020B0609020204030204" charset="0"/>
            </a:endParaRPr>
          </a:p>
          <a:p>
            <a:r>
              <a:rPr lang="en-US" altLang="zh-CN" sz="2800"/>
              <a:t>}</a:t>
            </a:r>
            <a:endParaRPr lang="en-US" altLang="zh-CN" sz="2800"/>
          </a:p>
        </p:txBody>
      </p:sp>
      <p:graphicFrame>
        <p:nvGraphicFramePr>
          <p:cNvPr id="4" name="表格 3"/>
          <p:cNvGraphicFramePr/>
          <p:nvPr>
            <p:custDataLst>
              <p:tags r:id="rId1"/>
            </p:custDataLst>
          </p:nvPr>
        </p:nvGraphicFramePr>
        <p:xfrm>
          <a:off x="5210810" y="1431290"/>
          <a:ext cx="6674485" cy="1564640"/>
        </p:xfrm>
        <a:graphic>
          <a:graphicData uri="http://schemas.openxmlformats.org/drawingml/2006/table">
            <a:tbl>
              <a:tblPr firstRow="1" bandRow="1">
                <a:tableStyleId>{5C22544A-7EE6-4342-B048-85BDC9FD1C3A}</a:tableStyleId>
              </a:tblPr>
              <a:tblGrid>
                <a:gridCol w="1601470"/>
                <a:gridCol w="762635"/>
                <a:gridCol w="716915"/>
                <a:gridCol w="512445"/>
                <a:gridCol w="513715"/>
                <a:gridCol w="514350"/>
                <a:gridCol w="555625"/>
                <a:gridCol w="525145"/>
                <a:gridCol w="458470"/>
                <a:gridCol w="513715"/>
              </a:tblGrid>
              <a:tr h="391160">
                <a:tc rowSpan="2">
                  <a:txBody>
                    <a:bodyPr/>
                    <a:p>
                      <a:pPr algn="ctr">
                        <a:lnSpc>
                          <a:spcPct val="200000"/>
                        </a:lnSpc>
                        <a:buNone/>
                      </a:pPr>
                      <a:r>
                        <a:rPr lang="zh-CN" altLang="en-US" sz="1600" b="0">
                          <a:latin typeface="Times New Roman" panose="02020603050405020304" charset="0"/>
                          <a:ea typeface="楷体" panose="02010609060101010101" charset="-122"/>
                        </a:rPr>
                        <a:t>部件名称</a:t>
                      </a:r>
                      <a:endParaRPr lang="zh-CN" altLang="en-US" sz="1600" b="0">
                        <a:latin typeface="Times New Roman" panose="02020603050405020304" charset="0"/>
                        <a:ea typeface="楷体" panose="02010609060101010101" charset="-122"/>
                      </a:endParaRPr>
                    </a:p>
                  </a:txBody>
                  <a:tcPr anchor="ctr" anchorCtr="0"/>
                </a:tc>
                <a:tc gridSpan="9">
                  <a:txBody>
                    <a:bodyPr/>
                    <a:p>
                      <a:pPr algn="ctr">
                        <a:buNone/>
                      </a:pPr>
                      <a:r>
                        <a:rPr lang="zh-CN" altLang="en-US" sz="1600" b="0">
                          <a:latin typeface="Times New Roman" panose="02020603050405020304" charset="0"/>
                          <a:ea typeface="楷体" panose="02010609060101010101" charset="-122"/>
                        </a:rPr>
                        <a:t>功能部件状态表</a:t>
                      </a:r>
                      <a:endParaRPr lang="zh-CN" altLang="en-US" sz="1600" b="0">
                        <a:latin typeface="Times New Roman" panose="02020603050405020304" charset="0"/>
                        <a:ea typeface="楷体" panose="02010609060101010101" charset="-122"/>
                      </a:endParaRPr>
                    </a:p>
                  </a:txBody>
                  <a:tcPr anchor="ctr" anchorCtr="0"/>
                </a:tc>
                <a:tc hMerge="1">
                  <a:tcPr/>
                </a:tc>
                <a:tc hMerge="1">
                  <a:tcPr/>
                </a:tc>
                <a:tc hMerge="1">
                  <a:tcPr/>
                </a:tc>
                <a:tc hMerge="1">
                  <a:tcPr/>
                </a:tc>
                <a:tc hMerge="1">
                  <a:tcPr/>
                </a:tc>
                <a:tc hMerge="1">
                  <a:tcPr/>
                </a:tc>
                <a:tc hMerge="1">
                  <a:tcPr/>
                </a:tc>
                <a:tc hMerge="1">
                  <a:tcPr/>
                </a:tc>
              </a:tr>
              <a:tr h="391160">
                <a:tc vMerge="1">
                  <a:tcPr/>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Busy</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Fi</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391160">
                <a:tc>
                  <a:txBody>
                    <a:bodyPr/>
                    <a:p>
                      <a:pPr algn="ctr">
                        <a:buNone/>
                      </a:pPr>
                      <a:r>
                        <a:rPr lang="en-US" altLang="zh-CN" sz="1600" b="0">
                          <a:latin typeface="Times New Roman" panose="02020603050405020304" charset="0"/>
                          <a:ea typeface="楷体" panose="02010609060101010101" charset="-122"/>
                        </a:rPr>
                        <a:t>Fu1</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F2</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F3</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391160">
                <a:tc>
                  <a:txBody>
                    <a:bodyPr/>
                    <a:p>
                      <a:pPr algn="ctr">
                        <a:buNone/>
                      </a:pPr>
                      <a:r>
                        <a:rPr lang="en-US" altLang="zh-CN" sz="1600" b="0">
                          <a:latin typeface="Times New Roman" panose="02020603050405020304" charset="0"/>
                          <a:ea typeface="楷体" panose="02010609060101010101" charset="-122"/>
                        </a:rPr>
                        <a:t>Fu2</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Op2</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F4</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F5</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Fu1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bl>
          </a:graphicData>
        </a:graphic>
      </p:graphicFrame>
      <p:sp>
        <p:nvSpPr>
          <p:cNvPr id="8" name="文本框 7"/>
          <p:cNvSpPr txBox="1"/>
          <p:nvPr/>
        </p:nvSpPr>
        <p:spPr>
          <a:xfrm>
            <a:off x="3273425" y="2244090"/>
            <a:ext cx="1854835" cy="368300"/>
          </a:xfrm>
          <a:prstGeom prst="rect">
            <a:avLst/>
          </a:prstGeom>
          <a:noFill/>
        </p:spPr>
        <p:txBody>
          <a:bodyPr wrap="square" rtlCol="0">
            <a:spAutoFit/>
          </a:bodyPr>
          <a:p>
            <a:r>
              <a:rPr lang="zh-CN" altLang="en-US">
                <a:solidFill>
                  <a:srgbClr val="26476A"/>
                </a:solidFill>
                <a:uFillTx/>
                <a:latin typeface="Times New Roman" panose="02020603050405020304" charset="0"/>
                <a:ea typeface="楷体" panose="02010609060101010101" charset="-122"/>
              </a:rPr>
              <a:t>已完成执行阶段</a:t>
            </a:r>
            <a:endParaRPr lang="zh-CN" altLang="en-US">
              <a:solidFill>
                <a:srgbClr val="26476A"/>
              </a:solidFill>
              <a:uFillTx/>
              <a:latin typeface="Times New Roman" panose="02020603050405020304" charset="0"/>
              <a:ea typeface="楷体" panose="02010609060101010101" charset="-122"/>
            </a:endParaRPr>
          </a:p>
        </p:txBody>
      </p:sp>
      <p:sp>
        <p:nvSpPr>
          <p:cNvPr id="9" name="文本框 8"/>
          <p:cNvSpPr txBox="1"/>
          <p:nvPr/>
        </p:nvSpPr>
        <p:spPr>
          <a:xfrm>
            <a:off x="3273425" y="2683510"/>
            <a:ext cx="1854835" cy="368300"/>
          </a:xfrm>
          <a:prstGeom prst="rect">
            <a:avLst/>
          </a:prstGeom>
          <a:noFill/>
        </p:spPr>
        <p:txBody>
          <a:bodyPr wrap="square" rtlCol="0">
            <a:spAutoFit/>
          </a:bodyPr>
          <a:p>
            <a:r>
              <a:rPr lang="zh-CN" altLang="en-US">
                <a:solidFill>
                  <a:srgbClr val="26476A"/>
                </a:solidFill>
                <a:uFillTx/>
                <a:latin typeface="Times New Roman" panose="02020603050405020304" charset="0"/>
                <a:ea typeface="楷体" panose="02010609060101010101" charset="-122"/>
              </a:rPr>
              <a:t>已完成</a:t>
            </a:r>
            <a:r>
              <a:rPr lang="zh-CN" altLang="en-US">
                <a:solidFill>
                  <a:srgbClr val="26476A"/>
                </a:solidFill>
                <a:uFillTx/>
                <a:latin typeface="Times New Roman" panose="02020603050405020304" charset="0"/>
                <a:ea typeface="楷体" panose="02010609060101010101" charset="-122"/>
              </a:rPr>
              <a:t>流出阶段</a:t>
            </a:r>
            <a:endParaRPr lang="zh-CN" altLang="en-US">
              <a:solidFill>
                <a:srgbClr val="26476A"/>
              </a:solidFill>
              <a:uFillTx/>
              <a:latin typeface="Times New Roman" panose="02020603050405020304" charset="0"/>
              <a:ea typeface="楷体" panose="02010609060101010101" charset="-122"/>
            </a:endParaRPr>
          </a:p>
        </p:txBody>
      </p:sp>
      <p:sp>
        <p:nvSpPr>
          <p:cNvPr id="13" name="右箭头 12"/>
          <p:cNvSpPr/>
          <p:nvPr/>
        </p:nvSpPr>
        <p:spPr>
          <a:xfrm>
            <a:off x="359410" y="4925060"/>
            <a:ext cx="545465" cy="47180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graphicFrame>
        <p:nvGraphicFramePr>
          <p:cNvPr id="5" name="表格 4"/>
          <p:cNvGraphicFramePr/>
          <p:nvPr>
            <p:custDataLst>
              <p:tags r:id="rId2"/>
            </p:custDataLst>
          </p:nvPr>
        </p:nvGraphicFramePr>
        <p:xfrm>
          <a:off x="5210810" y="3514090"/>
          <a:ext cx="6674485" cy="1706880"/>
        </p:xfrm>
        <a:graphic>
          <a:graphicData uri="http://schemas.openxmlformats.org/drawingml/2006/table">
            <a:tbl>
              <a:tblPr firstRow="1" bandRow="1">
                <a:tableStyleId>{5C22544A-7EE6-4342-B048-85BDC9FD1C3A}</a:tableStyleId>
              </a:tblPr>
              <a:tblGrid>
                <a:gridCol w="1601470"/>
                <a:gridCol w="763270"/>
                <a:gridCol w="716280"/>
                <a:gridCol w="512445"/>
                <a:gridCol w="514350"/>
                <a:gridCol w="513715"/>
                <a:gridCol w="555625"/>
                <a:gridCol w="525145"/>
                <a:gridCol w="457835"/>
                <a:gridCol w="514350"/>
              </a:tblGrid>
              <a:tr h="375285">
                <a:tc rowSpan="2">
                  <a:txBody>
                    <a:bodyPr/>
                    <a:p>
                      <a:pPr algn="ctr">
                        <a:lnSpc>
                          <a:spcPct val="200000"/>
                        </a:lnSpc>
                        <a:buNone/>
                      </a:pPr>
                      <a:r>
                        <a:rPr lang="zh-CN" altLang="en-US" sz="1600" b="0">
                          <a:latin typeface="Times New Roman" panose="02020603050405020304" charset="0"/>
                          <a:ea typeface="楷体" panose="02010609060101010101" charset="-122"/>
                        </a:rPr>
                        <a:t>部件名称</a:t>
                      </a:r>
                      <a:endParaRPr lang="zh-CN" altLang="en-US" sz="1600" b="0">
                        <a:latin typeface="Times New Roman" panose="02020603050405020304" charset="0"/>
                        <a:ea typeface="楷体" panose="02010609060101010101" charset="-122"/>
                      </a:endParaRPr>
                    </a:p>
                  </a:txBody>
                  <a:tcPr anchor="ctr" anchorCtr="0"/>
                </a:tc>
                <a:tc gridSpan="9">
                  <a:txBody>
                    <a:bodyPr/>
                    <a:p>
                      <a:pPr algn="ctr">
                        <a:buNone/>
                      </a:pPr>
                      <a:r>
                        <a:rPr lang="zh-CN" altLang="en-US" sz="1600" b="0">
                          <a:latin typeface="Times New Roman" panose="02020603050405020304" charset="0"/>
                          <a:ea typeface="楷体" panose="02010609060101010101" charset="-122"/>
                        </a:rPr>
                        <a:t>功能部件状态表</a:t>
                      </a:r>
                      <a:endParaRPr lang="zh-CN" altLang="en-US" sz="1600" b="0">
                        <a:latin typeface="Times New Roman" panose="02020603050405020304" charset="0"/>
                        <a:ea typeface="楷体" panose="02010609060101010101" charset="-122"/>
                      </a:endParaRPr>
                    </a:p>
                  </a:txBody>
                  <a:tcPr anchor="ctr" anchorCtr="0"/>
                </a:tc>
                <a:tc hMerge="1">
                  <a:tcPr/>
                </a:tc>
                <a:tc hMerge="1">
                  <a:tcPr/>
                </a:tc>
                <a:tc hMerge="1">
                  <a:tcPr/>
                </a:tc>
                <a:tc hMerge="1">
                  <a:tcPr/>
                </a:tc>
                <a:tc hMerge="1">
                  <a:tcPr/>
                </a:tc>
                <a:tc hMerge="1">
                  <a:tcPr/>
                </a:tc>
                <a:tc hMerge="1">
                  <a:tcPr/>
                </a:tc>
                <a:tc hMerge="1">
                  <a:tcPr/>
                </a:tc>
              </a:tr>
              <a:tr h="375920">
                <a:tc vMerge="1">
                  <a:tcPr/>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Busy</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Fi</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Qk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Rj</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Rk</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374650">
                <a:tc>
                  <a:txBody>
                    <a:bodyPr/>
                    <a:p>
                      <a:pPr algn="ctr">
                        <a:buNone/>
                      </a:pPr>
                      <a:r>
                        <a:rPr lang="en-US" altLang="zh-CN" sz="1600" b="0">
                          <a:latin typeface="Times New Roman" panose="02020603050405020304" charset="0"/>
                          <a:ea typeface="楷体" panose="02010609060101010101" charset="-122"/>
                        </a:rPr>
                        <a:t>Fu1</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no</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r h="581025">
                <a:tc>
                  <a:txBody>
                    <a:bodyPr/>
                    <a:p>
                      <a:pPr algn="ctr">
                        <a:buNone/>
                      </a:pPr>
                      <a:r>
                        <a:rPr lang="en-US" altLang="zh-CN" sz="1600" b="0">
                          <a:latin typeface="Times New Roman" panose="02020603050405020304" charset="0"/>
                          <a:ea typeface="楷体" panose="02010609060101010101" charset="-122"/>
                        </a:rPr>
                        <a:t>Fu2</a:t>
                      </a:r>
                      <a:endParaRPr lang="en-US" altLang="zh-CN" sz="1600" b="0">
                        <a:latin typeface="Times New Roman" panose="02020603050405020304" charset="0"/>
                        <a:ea typeface="楷体" panose="02010609060101010101" charset="-122"/>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Op2</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F4</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F5</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Fu1</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endParaRPr lang="zh-CN" altLang="en-US"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c>
                  <a:txBody>
                    <a:bodyPr/>
                    <a:p>
                      <a:pPr algn="ctr">
                        <a:buNone/>
                      </a:pPr>
                      <a:r>
                        <a:rPr lang="en-US" altLang="zh-CN" sz="1600" b="0">
                          <a:latin typeface="Times New Roman" panose="02020603050405020304" charset="0"/>
                          <a:ea typeface="楷体" panose="02010609060101010101" charset="-122"/>
                          <a:cs typeface="Times New Roman" panose="02020603050405020304" charset="0"/>
                        </a:rPr>
                        <a:t>yes</a:t>
                      </a:r>
                      <a:endParaRPr lang="en-US" altLang="zh-CN" sz="1600" b="0">
                        <a:latin typeface="Times New Roman" panose="02020603050405020304" charset="0"/>
                        <a:ea typeface="楷体" panose="02010609060101010101" charset="-122"/>
                        <a:cs typeface="Times New Roman" panose="02020603050405020304" charset="0"/>
                      </a:endParaRPr>
                    </a:p>
                  </a:txBody>
                  <a:tcPr anchor="ctr" anchorCtr="0"/>
                </a:tc>
              </a:tr>
            </a:tbl>
          </a:graphicData>
        </a:graphic>
      </p:graphicFrame>
      <p:sp>
        <p:nvSpPr>
          <p:cNvPr id="6" name="右箭头 5"/>
          <p:cNvSpPr/>
          <p:nvPr/>
        </p:nvSpPr>
        <p:spPr>
          <a:xfrm rot="5400000">
            <a:off x="9185910" y="2896235"/>
            <a:ext cx="323215" cy="71755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矩形 9"/>
          <p:cNvSpPr/>
          <p:nvPr/>
        </p:nvSpPr>
        <p:spPr>
          <a:xfrm>
            <a:off x="6818630" y="4252595"/>
            <a:ext cx="5070475" cy="38671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矩形 11"/>
          <p:cNvSpPr/>
          <p:nvPr/>
        </p:nvSpPr>
        <p:spPr>
          <a:xfrm>
            <a:off x="10929620" y="4639310"/>
            <a:ext cx="445135" cy="582295"/>
          </a:xfrm>
          <a:prstGeom prst="rect">
            <a:avLst/>
          </a:prstGeom>
          <a:noFill/>
          <a:ln w="381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4" name="右箭头 13"/>
          <p:cNvSpPr/>
          <p:nvPr/>
        </p:nvSpPr>
        <p:spPr>
          <a:xfrm rot="5400000">
            <a:off x="9185910" y="5120640"/>
            <a:ext cx="323215" cy="71755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5" name="文本框 14"/>
          <p:cNvSpPr txBox="1"/>
          <p:nvPr/>
        </p:nvSpPr>
        <p:spPr>
          <a:xfrm>
            <a:off x="5546090" y="5701030"/>
            <a:ext cx="6343015" cy="953135"/>
          </a:xfrm>
          <a:prstGeom prst="rect">
            <a:avLst/>
          </a:prstGeom>
          <a:noFill/>
        </p:spPr>
        <p:txBody>
          <a:bodyPr wrap="square" rtlCol="0">
            <a:spAutoFit/>
          </a:bodyPr>
          <a:p>
            <a:r>
              <a:rPr lang="zh-CN" altLang="en-US" sz="2800">
                <a:solidFill>
                  <a:srgbClr val="26476A"/>
                </a:solidFill>
                <a:uFillTx/>
                <a:latin typeface="Times New Roman" panose="02020603050405020304" charset="0"/>
                <a:ea typeface="楷体" panose="02010609060101010101" charset="-122"/>
              </a:rPr>
              <a:t>功能部件</a:t>
            </a:r>
            <a:r>
              <a:rPr lang="en-US" altLang="zh-CN" sz="2800">
                <a:solidFill>
                  <a:srgbClr val="26476A"/>
                </a:solidFill>
                <a:uFillTx/>
                <a:latin typeface="Times New Roman" panose="02020603050405020304" charset="0"/>
                <a:ea typeface="楷体" panose="02010609060101010101" charset="-122"/>
              </a:rPr>
              <a:t>Fu2</a:t>
            </a:r>
            <a:r>
              <a:rPr lang="zh-CN" altLang="en-US" sz="2800">
                <a:solidFill>
                  <a:srgbClr val="26476A"/>
                </a:solidFill>
                <a:uFillTx/>
                <a:latin typeface="Times New Roman" panose="02020603050405020304" charset="0"/>
                <a:ea typeface="楷体" panose="02010609060101010101" charset="-122"/>
              </a:rPr>
              <a:t>的指令进入读操作数阶段，</a:t>
            </a:r>
            <a:endParaRPr lang="zh-CN" altLang="en-US" sz="2800">
              <a:solidFill>
                <a:srgbClr val="26476A"/>
              </a:solidFill>
              <a:uFillTx/>
              <a:latin typeface="Times New Roman" panose="02020603050405020304" charset="0"/>
              <a:ea typeface="楷体" panose="02010609060101010101" charset="-122"/>
            </a:endParaRPr>
          </a:p>
          <a:p>
            <a:r>
              <a:rPr lang="zh-CN" altLang="en-US" sz="2800">
                <a:solidFill>
                  <a:srgbClr val="26476A"/>
                </a:solidFill>
                <a:uFillTx/>
                <a:latin typeface="Times New Roman" panose="02020603050405020304" charset="0"/>
                <a:ea typeface="楷体" panose="02010609060101010101" charset="-122"/>
              </a:rPr>
              <a:t>将在下一个时钟周期进入执行阶段。</a:t>
            </a:r>
            <a:endParaRPr lang="zh-CN" altLang="en-US" sz="2800">
              <a:solidFill>
                <a:srgbClr val="26476A"/>
              </a:solidFill>
              <a:uFillTx/>
              <a:latin typeface="Times New Roman" panose="02020603050405020304" charset="0"/>
              <a:ea typeface="楷体" panose="02010609060101010101"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 现有记分牌算法仿真器存在问题的</a:t>
            </a:r>
            <a:r>
              <a:rPr lang="zh-CN" altLang="en-US" sz="3200">
                <a:solidFill>
                  <a:srgbClr val="26476A"/>
                </a:solidFill>
                <a:latin typeface="汉仪中宋S" panose="00020600040101010101" charset="-122"/>
                <a:ea typeface="汉仪中宋S" panose="00020600040101010101" charset="-122"/>
              </a:rPr>
              <a:t>解决</a:t>
            </a:r>
            <a:endParaRPr lang="zh-CN" altLang="en-US" sz="3200">
              <a:solidFill>
                <a:srgbClr val="26476A"/>
              </a:solidFill>
              <a:latin typeface="汉仪中宋S" panose="00020600040101010101" charset="-122"/>
              <a:ea typeface="汉仪中宋S" panose="00020600040101010101" charset="-122"/>
            </a:endParaRPr>
          </a:p>
        </p:txBody>
      </p:sp>
      <p:sp>
        <p:nvSpPr>
          <p:cNvPr id="5" name="文本框 4"/>
          <p:cNvSpPr txBox="1"/>
          <p:nvPr/>
        </p:nvSpPr>
        <p:spPr>
          <a:xfrm>
            <a:off x="353060" y="2067560"/>
            <a:ext cx="4175760" cy="3538220"/>
          </a:xfrm>
          <a:prstGeom prst="rect">
            <a:avLst/>
          </a:prstGeom>
          <a:noFill/>
        </p:spPr>
        <p:txBody>
          <a:bodyPr wrap="square" rtlCol="0">
            <a:spAutoFit/>
          </a:bodyPr>
          <a:p>
            <a:r>
              <a:rPr lang="en-US" altLang="zh-CN" sz="2800">
                <a:latin typeface="Consolas" panose="020B0609020204030204" charset="0"/>
                <a:cs typeface="Consolas" panose="020B0609020204030204" charset="0"/>
              </a:rPr>
              <a:t>while</a:t>
            </a:r>
            <a:r>
              <a:rPr lang="en-US" altLang="zh-CN" sz="2800"/>
              <a:t>(...) {</a:t>
            </a:r>
            <a:endParaRPr lang="en-US" altLang="zh-CN" sz="2800"/>
          </a:p>
          <a:p>
            <a:pPr indent="457200" fontAlgn="auto">
              <a:lnSpc>
                <a:spcPct val="150000"/>
              </a:lnSpc>
            </a:pPr>
            <a:r>
              <a:rPr lang="en-US" altLang="zh-CN" sz="2800">
                <a:latin typeface="Consolas" panose="020B0609020204030204" charset="0"/>
                <a:cs typeface="Consolas" panose="020B0609020204030204" charset="0"/>
                <a:sym typeface="+mn-ea"/>
              </a:rPr>
              <a:t>issue(...);</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solidFill>
                  <a:schemeClr val="tx1"/>
                </a:solidFill>
                <a:latin typeface="Consolas" panose="020B0609020204030204" charset="0"/>
                <a:cs typeface="Consolas" panose="020B0609020204030204" charset="0"/>
                <a:sym typeface="+mn-ea"/>
              </a:rPr>
              <a:t>readOperand(...);</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latin typeface="Consolas" panose="020B0609020204030204" charset="0"/>
                <a:cs typeface="Consolas" panose="020B0609020204030204" charset="0"/>
                <a:sym typeface="+mn-ea"/>
              </a:rPr>
              <a:t>execution(...);</a:t>
            </a:r>
            <a:endParaRPr lang="en-US" altLang="zh-CN" sz="2800">
              <a:latin typeface="Consolas" panose="020B0609020204030204" charset="0"/>
              <a:cs typeface="Consolas" panose="020B0609020204030204" charset="0"/>
            </a:endParaRPr>
          </a:p>
          <a:p>
            <a:pPr indent="457200" fontAlgn="auto">
              <a:lnSpc>
                <a:spcPct val="150000"/>
              </a:lnSpc>
            </a:pPr>
            <a:r>
              <a:rPr lang="en-US" altLang="zh-CN" sz="2800">
                <a:solidFill>
                  <a:schemeClr val="tx1"/>
                </a:solidFill>
                <a:latin typeface="Consolas" panose="020B0609020204030204" charset="0"/>
                <a:cs typeface="Consolas" panose="020B0609020204030204" charset="0"/>
                <a:sym typeface="+mn-ea"/>
              </a:rPr>
              <a:t>writeResult(...);</a:t>
            </a:r>
            <a:endParaRPr lang="en-US" altLang="zh-CN" sz="2800">
              <a:latin typeface="Consolas" panose="020B0609020204030204" charset="0"/>
              <a:cs typeface="Consolas" panose="020B0609020204030204" charset="0"/>
            </a:endParaRPr>
          </a:p>
          <a:p>
            <a:r>
              <a:rPr lang="en-US" altLang="zh-CN" sz="2800"/>
              <a:t>}</a:t>
            </a:r>
            <a:endParaRPr lang="en-US" altLang="zh-CN" sz="2800"/>
          </a:p>
        </p:txBody>
      </p:sp>
      <p:sp>
        <p:nvSpPr>
          <p:cNvPr id="6" name="右箭头 5"/>
          <p:cNvSpPr/>
          <p:nvPr/>
        </p:nvSpPr>
        <p:spPr>
          <a:xfrm>
            <a:off x="4528820" y="3635375"/>
            <a:ext cx="2082165" cy="402590"/>
          </a:xfrm>
          <a:prstGeom prst="rightArrow">
            <a:avLst/>
          </a:prstGeom>
          <a:solidFill>
            <a:srgbClr val="427092"/>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0" name="文本框 9"/>
          <p:cNvSpPr txBox="1"/>
          <p:nvPr/>
        </p:nvSpPr>
        <p:spPr>
          <a:xfrm>
            <a:off x="4473575" y="3204845"/>
            <a:ext cx="1969770" cy="521970"/>
          </a:xfrm>
          <a:prstGeom prst="rect">
            <a:avLst/>
          </a:prstGeom>
          <a:noFill/>
        </p:spPr>
        <p:txBody>
          <a:bodyPr wrap="square" rtlCol="0">
            <a:spAutoFit/>
          </a:bodyPr>
          <a:p>
            <a:r>
              <a:rPr lang="zh-CN" altLang="en-US" sz="2800">
                <a:solidFill>
                  <a:srgbClr val="427092"/>
                </a:solidFill>
                <a:uFillTx/>
                <a:latin typeface="Times New Roman" panose="02020603050405020304" charset="0"/>
                <a:ea typeface="楷体" panose="02010609060101010101" charset="-122"/>
              </a:rPr>
              <a:t>拆分</a:t>
            </a:r>
            <a:r>
              <a:rPr lang="zh-CN" altLang="en-US" sz="2800">
                <a:solidFill>
                  <a:srgbClr val="427092"/>
                </a:solidFill>
                <a:uFillTx/>
                <a:latin typeface="Times New Roman" panose="02020603050405020304" charset="0"/>
                <a:ea typeface="楷体" panose="02010609060101010101" charset="-122"/>
              </a:rPr>
              <a:t>各阶段</a:t>
            </a:r>
            <a:endParaRPr lang="zh-CN" altLang="en-US" sz="2800">
              <a:solidFill>
                <a:srgbClr val="427092"/>
              </a:solidFill>
              <a:uFillTx/>
              <a:latin typeface="Times New Roman" panose="02020603050405020304" charset="0"/>
              <a:ea typeface="楷体" panose="02010609060101010101" charset="-122"/>
            </a:endParaRPr>
          </a:p>
        </p:txBody>
      </p:sp>
      <p:sp>
        <p:nvSpPr>
          <p:cNvPr id="11" name="文本框 10"/>
          <p:cNvSpPr txBox="1"/>
          <p:nvPr/>
        </p:nvSpPr>
        <p:spPr>
          <a:xfrm>
            <a:off x="6870700" y="1484630"/>
            <a:ext cx="4711700" cy="4861560"/>
          </a:xfrm>
          <a:prstGeom prst="rect">
            <a:avLst/>
          </a:prstGeom>
          <a:noFill/>
        </p:spPr>
        <p:txBody>
          <a:bodyPr wrap="square" rtlCol="0">
            <a:spAutoFit/>
          </a:bodyPr>
          <a:p>
            <a:r>
              <a:rPr lang="en-US" altLang="zh-CN" sz="2000">
                <a:solidFill>
                  <a:schemeClr val="tx1"/>
                </a:solidFill>
                <a:uFillTx/>
                <a:latin typeface="Consolas" panose="020B0609020204030204" charset="0"/>
                <a:ea typeface="楷体" panose="02010609060101010101" charset="-122"/>
                <a:cs typeface="Consolas" panose="020B0609020204030204" charset="0"/>
              </a:rPr>
              <a:t>while</a:t>
            </a:r>
            <a:r>
              <a:rPr lang="en-US" altLang="zh-CN" sz="2000">
                <a:solidFill>
                  <a:schemeClr val="tx1"/>
                </a:solidFill>
                <a:uFillTx/>
                <a:latin typeface="Consolas" panose="020B0609020204030204" charset="0"/>
                <a:ea typeface="楷体" panose="02010609060101010101" charset="-122"/>
              </a:rPr>
              <a:t>(...) {</a:t>
            </a:r>
            <a:endParaRPr lang="en-US" altLang="zh-CN" sz="2000">
              <a:solidFill>
                <a:schemeClr val="tx1"/>
              </a:solidFill>
              <a:uFillTx/>
              <a:latin typeface="Consolas" panose="020B0609020204030204" charset="0"/>
              <a:ea typeface="楷体" panose="02010609060101010101" charset="-122"/>
            </a:endParaRPr>
          </a:p>
          <a:p>
            <a:pPr indent="457200" fontAlgn="auto">
              <a:lnSpc>
                <a:spcPct val="150000"/>
              </a:lnSpc>
            </a:pPr>
            <a:r>
              <a:rPr lang="en-US" altLang="zh-CN" sz="2000">
                <a:solidFill>
                  <a:schemeClr val="tx1"/>
                </a:solidFill>
                <a:uFillTx/>
                <a:latin typeface="Consolas" panose="020B0609020204030204" charset="0"/>
                <a:ea typeface="楷体" panose="02010609060101010101" charset="-122"/>
                <a:cs typeface="Consolas" panose="020B0609020204030204" charset="0"/>
                <a:sym typeface="+mn-ea"/>
              </a:rPr>
              <a:t>issue(...); //</a:t>
            </a:r>
            <a:r>
              <a:rPr lang="zh-CN" altLang="en-US" sz="2000">
                <a:solidFill>
                  <a:schemeClr val="tx1"/>
                </a:solidFill>
                <a:uFillTx/>
                <a:latin typeface="Consolas" panose="020B0609020204030204" charset="0"/>
                <a:ea typeface="楷体" panose="02010609060101010101" charset="-122"/>
                <a:cs typeface="Consolas" panose="020B0609020204030204" charset="0"/>
                <a:sym typeface="+mn-ea"/>
              </a:rPr>
              <a:t>判断</a:t>
            </a:r>
            <a:endParaRPr lang="zh-CN" altLang="en-US" sz="2000">
              <a:solidFill>
                <a:schemeClr val="tx1"/>
              </a:solidFill>
              <a:uFillTx/>
              <a:latin typeface="Consolas" panose="020B0609020204030204" charset="0"/>
              <a:ea typeface="楷体" panose="02010609060101010101" charset="-122"/>
              <a:cs typeface="Consolas" panose="020B0609020204030204" charset="0"/>
              <a:sym typeface="+mn-ea"/>
            </a:endParaRPr>
          </a:p>
          <a:p>
            <a:pPr indent="457200" fontAlgn="auto">
              <a:lnSpc>
                <a:spcPct val="150000"/>
              </a:lnSpc>
            </a:pPr>
            <a:r>
              <a:rPr lang="en-US" altLang="zh-CN" sz="2000">
                <a:solidFill>
                  <a:schemeClr val="tx1"/>
                </a:solidFill>
                <a:uFillTx/>
                <a:latin typeface="Consolas" panose="020B0609020204030204" charset="0"/>
                <a:ea typeface="楷体" panose="02010609060101010101" charset="-122"/>
                <a:cs typeface="Consolas" panose="020B0609020204030204" charset="0"/>
                <a:sym typeface="+mn-ea"/>
              </a:rPr>
              <a:t>readOperand(...); //</a:t>
            </a:r>
            <a:r>
              <a:rPr lang="zh-CN" altLang="en-US" sz="2000">
                <a:solidFill>
                  <a:schemeClr val="tx1"/>
                </a:solidFill>
                <a:uFillTx/>
                <a:latin typeface="Consolas" panose="020B0609020204030204" charset="0"/>
                <a:ea typeface="楷体" panose="02010609060101010101" charset="-122"/>
                <a:cs typeface="Consolas" panose="020B0609020204030204" charset="0"/>
                <a:sym typeface="+mn-ea"/>
              </a:rPr>
              <a:t>判断</a:t>
            </a:r>
            <a:endParaRPr lang="en-US" altLang="zh-CN" sz="2000">
              <a:solidFill>
                <a:schemeClr val="tx1"/>
              </a:solidFill>
              <a:uFillTx/>
              <a:latin typeface="Consolas" panose="020B0609020204030204" charset="0"/>
              <a:ea typeface="楷体" panose="02010609060101010101" charset="-122"/>
              <a:cs typeface="Consolas" panose="020B0609020204030204" charset="0"/>
            </a:endParaRPr>
          </a:p>
          <a:p>
            <a:pPr indent="457200" fontAlgn="auto">
              <a:lnSpc>
                <a:spcPct val="150000"/>
              </a:lnSpc>
            </a:pPr>
            <a:r>
              <a:rPr lang="en-US" altLang="zh-CN" sz="2000">
                <a:solidFill>
                  <a:schemeClr val="tx1"/>
                </a:solidFill>
                <a:uFillTx/>
                <a:latin typeface="Consolas" panose="020B0609020204030204" charset="0"/>
                <a:ea typeface="楷体" panose="02010609060101010101" charset="-122"/>
                <a:cs typeface="Consolas" panose="020B0609020204030204" charset="0"/>
                <a:sym typeface="+mn-ea"/>
              </a:rPr>
              <a:t>execution(...); </a:t>
            </a:r>
            <a:r>
              <a:rPr lang="en-US" altLang="zh-CN" sz="2000">
                <a:solidFill>
                  <a:schemeClr val="tx1"/>
                </a:solidFill>
                <a:uFillTx/>
                <a:latin typeface="Consolas" panose="020B0609020204030204" charset="0"/>
                <a:ea typeface="楷体" panose="02010609060101010101" charset="-122"/>
                <a:cs typeface="Consolas" panose="020B0609020204030204" charset="0"/>
                <a:sym typeface="+mn-ea"/>
              </a:rPr>
              <a:t>//</a:t>
            </a:r>
            <a:r>
              <a:rPr lang="zh-CN" altLang="en-US" sz="2000">
                <a:solidFill>
                  <a:schemeClr val="tx1"/>
                </a:solidFill>
                <a:uFillTx/>
                <a:latin typeface="Consolas" panose="020B0609020204030204" charset="0"/>
                <a:ea typeface="楷体" panose="02010609060101010101" charset="-122"/>
                <a:cs typeface="Consolas" panose="020B0609020204030204" charset="0"/>
                <a:sym typeface="+mn-ea"/>
              </a:rPr>
              <a:t>判断</a:t>
            </a:r>
            <a:endParaRPr lang="en-US" altLang="zh-CN" sz="2000">
              <a:solidFill>
                <a:schemeClr val="tx1"/>
              </a:solidFill>
              <a:uFillTx/>
              <a:latin typeface="Consolas" panose="020B0609020204030204" charset="0"/>
              <a:ea typeface="楷体" panose="02010609060101010101" charset="-122"/>
              <a:cs typeface="Consolas" panose="020B0609020204030204" charset="0"/>
            </a:endParaRPr>
          </a:p>
          <a:p>
            <a:pPr indent="457200" fontAlgn="auto">
              <a:lnSpc>
                <a:spcPct val="150000"/>
              </a:lnSpc>
            </a:pPr>
            <a:r>
              <a:rPr lang="en-US" altLang="zh-CN" sz="2000">
                <a:solidFill>
                  <a:schemeClr val="tx1"/>
                </a:solidFill>
                <a:uFillTx/>
                <a:latin typeface="Consolas" panose="020B0609020204030204" charset="0"/>
                <a:ea typeface="楷体" panose="02010609060101010101" charset="-122"/>
                <a:cs typeface="Consolas" panose="020B0609020204030204" charset="0"/>
                <a:sym typeface="+mn-ea"/>
              </a:rPr>
              <a:t>writeResult(...); </a:t>
            </a:r>
            <a:r>
              <a:rPr lang="en-US" altLang="zh-CN" sz="2000">
                <a:solidFill>
                  <a:schemeClr val="tx1"/>
                </a:solidFill>
                <a:uFillTx/>
                <a:latin typeface="Consolas" panose="020B0609020204030204" charset="0"/>
                <a:ea typeface="楷体" panose="02010609060101010101" charset="-122"/>
                <a:cs typeface="Consolas" panose="020B0609020204030204" charset="0"/>
                <a:sym typeface="+mn-ea"/>
              </a:rPr>
              <a:t>//</a:t>
            </a:r>
            <a:r>
              <a:rPr lang="zh-CN" altLang="en-US" sz="2000">
                <a:solidFill>
                  <a:schemeClr val="tx1"/>
                </a:solidFill>
                <a:uFillTx/>
                <a:latin typeface="Consolas" panose="020B0609020204030204" charset="0"/>
                <a:ea typeface="楷体" panose="02010609060101010101" charset="-122"/>
                <a:cs typeface="Consolas" panose="020B0609020204030204" charset="0"/>
                <a:sym typeface="+mn-ea"/>
              </a:rPr>
              <a:t>判断</a:t>
            </a:r>
            <a:endParaRPr lang="zh-CN" altLang="en-US" sz="2000">
              <a:solidFill>
                <a:schemeClr val="tx1"/>
              </a:solidFill>
              <a:uFillTx/>
              <a:latin typeface="Consolas" panose="020B0609020204030204" charset="0"/>
              <a:ea typeface="楷体" panose="02010609060101010101" charset="-122"/>
              <a:cs typeface="Consolas" panose="020B0609020204030204" charset="0"/>
              <a:sym typeface="+mn-ea"/>
            </a:endParaRPr>
          </a:p>
          <a:p>
            <a:pPr indent="457200" fontAlgn="auto">
              <a:lnSpc>
                <a:spcPct val="150000"/>
              </a:lnSpc>
            </a:pPr>
            <a:endParaRPr lang="en-US" altLang="zh-CN" sz="2000">
              <a:solidFill>
                <a:schemeClr val="tx1"/>
              </a:solidFill>
              <a:uFillTx/>
              <a:latin typeface="Consolas" panose="020B0609020204030204" charset="0"/>
              <a:ea typeface="楷体" panose="02010609060101010101" charset="-122"/>
              <a:cs typeface="Consolas" panose="020B0609020204030204" charset="0"/>
              <a:sym typeface="+mn-ea"/>
            </a:endParaRPr>
          </a:p>
          <a:p>
            <a:pPr indent="457200" fontAlgn="auto">
              <a:lnSpc>
                <a:spcPct val="150000"/>
              </a:lnSpc>
            </a:pPr>
            <a:r>
              <a:rPr lang="en-US" altLang="zh-CN" sz="2000">
                <a:solidFill>
                  <a:schemeClr val="tx1"/>
                </a:solidFill>
                <a:uFillTx/>
                <a:latin typeface="Consolas" panose="020B0609020204030204" charset="0"/>
                <a:ea typeface="楷体" panose="02010609060101010101" charset="-122"/>
                <a:cs typeface="Consolas" panose="020B0609020204030204" charset="0"/>
              </a:rPr>
              <a:t>runissue(...); //</a:t>
            </a:r>
            <a:r>
              <a:rPr lang="zh-CN" altLang="en-US" sz="2000">
                <a:solidFill>
                  <a:schemeClr val="tx1"/>
                </a:solidFill>
                <a:uFillTx/>
                <a:latin typeface="Consolas" panose="020B0609020204030204" charset="0"/>
                <a:ea typeface="楷体" panose="02010609060101010101" charset="-122"/>
                <a:cs typeface="Consolas" panose="020B0609020204030204" charset="0"/>
              </a:rPr>
              <a:t>执行</a:t>
            </a:r>
            <a:endParaRPr lang="en-US" altLang="zh-CN" sz="2000">
              <a:solidFill>
                <a:schemeClr val="tx1"/>
              </a:solidFill>
              <a:uFillTx/>
              <a:latin typeface="Consolas" panose="020B0609020204030204" charset="0"/>
              <a:ea typeface="楷体" panose="02010609060101010101" charset="-122"/>
              <a:cs typeface="Consolas" panose="020B0609020204030204" charset="0"/>
            </a:endParaRPr>
          </a:p>
          <a:p>
            <a:pPr indent="457200" fontAlgn="auto">
              <a:lnSpc>
                <a:spcPct val="150000"/>
              </a:lnSpc>
            </a:pPr>
            <a:r>
              <a:rPr lang="en-US" altLang="zh-CN" sz="2000">
                <a:solidFill>
                  <a:schemeClr val="tx1"/>
                </a:solidFill>
                <a:uFillTx/>
                <a:latin typeface="Consolas" panose="020B0609020204030204" charset="0"/>
                <a:ea typeface="楷体" panose="02010609060101010101" charset="-122"/>
                <a:cs typeface="Consolas" panose="020B0609020204030204" charset="0"/>
                <a:sym typeface="+mn-ea"/>
              </a:rPr>
              <a:t>runReadOperand(...); //</a:t>
            </a:r>
            <a:r>
              <a:rPr lang="zh-CN" altLang="en-US" sz="2000">
                <a:solidFill>
                  <a:schemeClr val="tx1"/>
                </a:solidFill>
                <a:uFillTx/>
                <a:latin typeface="Consolas" panose="020B0609020204030204" charset="0"/>
                <a:ea typeface="楷体" panose="02010609060101010101" charset="-122"/>
                <a:cs typeface="Consolas" panose="020B0609020204030204" charset="0"/>
                <a:sym typeface="+mn-ea"/>
              </a:rPr>
              <a:t>执行</a:t>
            </a:r>
            <a:endParaRPr lang="en-US" altLang="zh-CN" sz="2000">
              <a:solidFill>
                <a:schemeClr val="tx1"/>
              </a:solidFill>
              <a:uFillTx/>
              <a:latin typeface="Consolas" panose="020B0609020204030204" charset="0"/>
              <a:ea typeface="楷体" panose="02010609060101010101" charset="-122"/>
              <a:cs typeface="Consolas" panose="020B0609020204030204" charset="0"/>
            </a:endParaRPr>
          </a:p>
          <a:p>
            <a:pPr indent="457200" fontAlgn="auto">
              <a:lnSpc>
                <a:spcPct val="150000"/>
              </a:lnSpc>
            </a:pPr>
            <a:r>
              <a:rPr lang="en-US" altLang="zh-CN" sz="2000">
                <a:solidFill>
                  <a:schemeClr val="tx1"/>
                </a:solidFill>
                <a:uFillTx/>
                <a:latin typeface="Consolas" panose="020B0609020204030204" charset="0"/>
                <a:ea typeface="楷体" panose="02010609060101010101" charset="-122"/>
                <a:cs typeface="Consolas" panose="020B0609020204030204" charset="0"/>
                <a:sym typeface="+mn-ea"/>
              </a:rPr>
              <a:t>runExecution(...); //</a:t>
            </a:r>
            <a:r>
              <a:rPr lang="zh-CN" altLang="en-US" sz="2000">
                <a:solidFill>
                  <a:schemeClr val="tx1"/>
                </a:solidFill>
                <a:uFillTx/>
                <a:latin typeface="Consolas" panose="020B0609020204030204" charset="0"/>
                <a:ea typeface="楷体" panose="02010609060101010101" charset="-122"/>
                <a:cs typeface="Consolas" panose="020B0609020204030204" charset="0"/>
                <a:sym typeface="+mn-ea"/>
              </a:rPr>
              <a:t>执行</a:t>
            </a:r>
            <a:endParaRPr lang="en-US" altLang="zh-CN" sz="2000">
              <a:solidFill>
                <a:schemeClr val="tx1"/>
              </a:solidFill>
              <a:uFillTx/>
              <a:latin typeface="Consolas" panose="020B0609020204030204" charset="0"/>
              <a:ea typeface="楷体" panose="02010609060101010101" charset="-122"/>
              <a:cs typeface="Consolas" panose="020B0609020204030204" charset="0"/>
            </a:endParaRPr>
          </a:p>
          <a:p>
            <a:pPr indent="457200" fontAlgn="auto">
              <a:lnSpc>
                <a:spcPct val="150000"/>
              </a:lnSpc>
            </a:pPr>
            <a:r>
              <a:rPr lang="en-US" altLang="zh-CN" sz="2000">
                <a:solidFill>
                  <a:schemeClr val="tx1"/>
                </a:solidFill>
                <a:uFillTx/>
                <a:latin typeface="Consolas" panose="020B0609020204030204" charset="0"/>
                <a:ea typeface="楷体" panose="02010609060101010101" charset="-122"/>
                <a:cs typeface="Consolas" panose="020B0609020204030204" charset="0"/>
                <a:sym typeface="+mn-ea"/>
              </a:rPr>
              <a:t>runWriteResult(...); //</a:t>
            </a:r>
            <a:r>
              <a:rPr lang="zh-CN" altLang="en-US" sz="2000">
                <a:solidFill>
                  <a:schemeClr val="tx1"/>
                </a:solidFill>
                <a:uFillTx/>
                <a:latin typeface="Consolas" panose="020B0609020204030204" charset="0"/>
                <a:ea typeface="楷体" panose="02010609060101010101" charset="-122"/>
                <a:cs typeface="Consolas" panose="020B0609020204030204" charset="0"/>
                <a:sym typeface="+mn-ea"/>
              </a:rPr>
              <a:t>执行</a:t>
            </a:r>
            <a:endParaRPr lang="en-US" altLang="zh-CN" sz="2000">
              <a:solidFill>
                <a:schemeClr val="tx1"/>
              </a:solidFill>
              <a:uFillTx/>
              <a:latin typeface="Consolas" panose="020B0609020204030204" charset="0"/>
              <a:ea typeface="楷体" panose="02010609060101010101" charset="-122"/>
              <a:cs typeface="Consolas" panose="020B0609020204030204" charset="0"/>
            </a:endParaRPr>
          </a:p>
          <a:p>
            <a:r>
              <a:rPr lang="en-US" altLang="zh-CN" sz="2000">
                <a:solidFill>
                  <a:schemeClr val="tx1"/>
                </a:solidFill>
                <a:uFillTx/>
                <a:latin typeface="Consolas" panose="020B0609020204030204" charset="0"/>
                <a:ea typeface="楷体" panose="02010609060101010101" charset="-122"/>
              </a:rPr>
              <a:t>}</a:t>
            </a:r>
            <a:endParaRPr lang="en-US" altLang="zh-CN" sz="2000">
              <a:solidFill>
                <a:schemeClr val="tx1"/>
              </a:solidFill>
              <a:uFillTx/>
              <a:latin typeface="Consolas" panose="020B0609020204030204" charset="0"/>
              <a:ea typeface="楷体" panose="0201060906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项目数据</a:t>
            </a:r>
            <a:r>
              <a:rPr lang="zh-CN" altLang="en-US" sz="3200">
                <a:solidFill>
                  <a:srgbClr val="26476A"/>
                </a:solidFill>
                <a:latin typeface="汉仪中宋S" panose="00020600040101010101" charset="-122"/>
                <a:ea typeface="汉仪中宋S" panose="00020600040101010101" charset="-122"/>
              </a:rPr>
              <a:t>结构</a:t>
            </a:r>
            <a:endParaRPr lang="zh-CN" altLang="en-US" sz="3200">
              <a:solidFill>
                <a:srgbClr val="26476A"/>
              </a:solidFill>
              <a:latin typeface="汉仪中宋S" panose="00020600040101010101" charset="-122"/>
              <a:ea typeface="汉仪中宋S" panose="00020600040101010101" charset="-122"/>
            </a:endParaRPr>
          </a:p>
        </p:txBody>
      </p:sp>
      <p:pic>
        <p:nvPicPr>
          <p:cNvPr id="4" name="图片 3"/>
          <p:cNvPicPr>
            <a:picLocks noChangeAspect="1"/>
          </p:cNvPicPr>
          <p:nvPr/>
        </p:nvPicPr>
        <p:blipFill>
          <a:blip r:embed="rId1"/>
          <a:stretch>
            <a:fillRect/>
          </a:stretch>
        </p:blipFill>
        <p:spPr>
          <a:xfrm>
            <a:off x="881380" y="2000250"/>
            <a:ext cx="10428605" cy="313817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项目数据</a:t>
            </a:r>
            <a:r>
              <a:rPr lang="zh-CN" altLang="en-US" sz="3200">
                <a:solidFill>
                  <a:srgbClr val="26476A"/>
                </a:solidFill>
                <a:latin typeface="汉仪中宋S" panose="00020600040101010101" charset="-122"/>
                <a:ea typeface="汉仪中宋S" panose="00020600040101010101" charset="-122"/>
              </a:rPr>
              <a:t>结构</a:t>
            </a:r>
            <a:endParaRPr lang="zh-CN" altLang="en-US" sz="3200">
              <a:solidFill>
                <a:srgbClr val="26476A"/>
              </a:solidFill>
              <a:latin typeface="汉仪中宋S" panose="00020600040101010101" charset="-122"/>
              <a:ea typeface="汉仪中宋S" panose="00020600040101010101" charset="-122"/>
            </a:endParaRPr>
          </a:p>
        </p:txBody>
      </p:sp>
      <p:pic>
        <p:nvPicPr>
          <p:cNvPr id="5" name="图片 4"/>
          <p:cNvPicPr>
            <a:picLocks noChangeAspect="1"/>
          </p:cNvPicPr>
          <p:nvPr/>
        </p:nvPicPr>
        <p:blipFill>
          <a:blip r:embed="rId1"/>
          <a:stretch>
            <a:fillRect/>
          </a:stretch>
        </p:blipFill>
        <p:spPr>
          <a:xfrm>
            <a:off x="1533525" y="1429385"/>
            <a:ext cx="9124950" cy="516255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函数</a:t>
            </a:r>
            <a:r>
              <a:rPr lang="zh-CN" altLang="en-US" sz="3200">
                <a:solidFill>
                  <a:srgbClr val="26476A"/>
                </a:solidFill>
                <a:latin typeface="汉仪中宋S" panose="00020600040101010101" charset="-122"/>
                <a:ea typeface="汉仪中宋S" panose="00020600040101010101" charset="-122"/>
              </a:rPr>
              <a:t>部分</a:t>
            </a:r>
            <a:endParaRPr lang="zh-CN" altLang="en-US" sz="3200">
              <a:solidFill>
                <a:srgbClr val="26476A"/>
              </a:solidFill>
              <a:latin typeface="汉仪中宋S" panose="00020600040101010101" charset="-122"/>
              <a:ea typeface="汉仪中宋S" panose="00020600040101010101" charset="-122"/>
            </a:endParaRPr>
          </a:p>
        </p:txBody>
      </p:sp>
      <p:pic>
        <p:nvPicPr>
          <p:cNvPr id="4" name="图片 3"/>
          <p:cNvPicPr>
            <a:picLocks noChangeAspect="1"/>
          </p:cNvPicPr>
          <p:nvPr/>
        </p:nvPicPr>
        <p:blipFill>
          <a:blip r:embed="rId1"/>
          <a:stretch>
            <a:fillRect/>
          </a:stretch>
        </p:blipFill>
        <p:spPr>
          <a:xfrm>
            <a:off x="1962785" y="1384935"/>
            <a:ext cx="8267065" cy="504063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主函数</a:t>
            </a:r>
            <a:r>
              <a:rPr lang="zh-CN" altLang="en-US" sz="3200">
                <a:solidFill>
                  <a:srgbClr val="26476A"/>
                </a:solidFill>
                <a:latin typeface="汉仪中宋S" panose="00020600040101010101" charset="-122"/>
                <a:ea typeface="汉仪中宋S" panose="00020600040101010101" charset="-122"/>
              </a:rPr>
              <a:t>部分</a:t>
            </a:r>
            <a:endParaRPr lang="zh-CN" altLang="en-US" sz="3200">
              <a:solidFill>
                <a:srgbClr val="26476A"/>
              </a:solidFill>
              <a:latin typeface="汉仪中宋S" panose="00020600040101010101" charset="-122"/>
              <a:ea typeface="汉仪中宋S" panose="00020600040101010101" charset="-122"/>
            </a:endParaRPr>
          </a:p>
        </p:txBody>
      </p:sp>
      <p:pic>
        <p:nvPicPr>
          <p:cNvPr id="5" name="图片 4"/>
          <p:cNvPicPr>
            <a:picLocks noChangeAspect="1"/>
          </p:cNvPicPr>
          <p:nvPr/>
        </p:nvPicPr>
        <p:blipFill>
          <a:blip r:embed="rId1"/>
          <a:stretch>
            <a:fillRect/>
          </a:stretch>
        </p:blipFill>
        <p:spPr>
          <a:xfrm>
            <a:off x="3455670" y="1333500"/>
            <a:ext cx="5281930" cy="518160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内容</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35" y="749935"/>
            <a:ext cx="12191365"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测试部分</a:t>
            </a:r>
            <a:endParaRPr lang="zh-CN" altLang="en-US" sz="3200">
              <a:solidFill>
                <a:srgbClr val="26476A"/>
              </a:solidFill>
              <a:latin typeface="汉仪中宋S" panose="00020600040101010101" charset="-122"/>
              <a:ea typeface="汉仪中宋S" panose="00020600040101010101" charset="-122"/>
            </a:endParaRPr>
          </a:p>
        </p:txBody>
      </p:sp>
      <p:pic>
        <p:nvPicPr>
          <p:cNvPr id="4" name="图片 3"/>
          <p:cNvPicPr>
            <a:picLocks noChangeAspect="1"/>
          </p:cNvPicPr>
          <p:nvPr/>
        </p:nvPicPr>
        <p:blipFill>
          <a:blip r:embed="rId1"/>
          <a:stretch>
            <a:fillRect/>
          </a:stretch>
        </p:blipFill>
        <p:spPr>
          <a:xfrm>
            <a:off x="1437005" y="1752600"/>
            <a:ext cx="9318625" cy="362458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pPr algn="l"/>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036570" y="749935"/>
            <a:ext cx="6118860"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记分牌算法指令</a:t>
            </a:r>
            <a:r>
              <a:rPr lang="zh-CN" altLang="en-US" sz="3200">
                <a:solidFill>
                  <a:srgbClr val="26476A"/>
                </a:solidFill>
                <a:latin typeface="汉仪中宋S" panose="00020600040101010101" charset="-122"/>
                <a:ea typeface="汉仪中宋S" panose="00020600040101010101" charset="-122"/>
              </a:rPr>
              <a:t>执行的四个阶段</a:t>
            </a:r>
            <a:endParaRPr lang="zh-CN" altLang="en-US" sz="3200">
              <a:solidFill>
                <a:srgbClr val="26476A"/>
              </a:solidFill>
              <a:latin typeface="汉仪中宋S" panose="00020600040101010101" charset="-122"/>
              <a:ea typeface="汉仪中宋S" panose="00020600040101010101" charset="-122"/>
            </a:endParaRPr>
          </a:p>
        </p:txBody>
      </p:sp>
      <p:sp>
        <p:nvSpPr>
          <p:cNvPr id="8" name="文本框 7"/>
          <p:cNvSpPr txBox="1"/>
          <p:nvPr/>
        </p:nvSpPr>
        <p:spPr>
          <a:xfrm>
            <a:off x="778510" y="1473835"/>
            <a:ext cx="10635615" cy="953135"/>
          </a:xfrm>
          <a:prstGeom prst="rect">
            <a:avLst/>
          </a:prstGeom>
          <a:noFill/>
        </p:spPr>
        <p:txBody>
          <a:bodyPr wrap="square" rtlCol="0" anchor="t">
            <a:spAutoFit/>
          </a:bodyPr>
          <a:p>
            <a:pPr indent="711200" fontAlgn="auto">
              <a:extLst>
                <a:ext uri="{35155182-B16C-46BC-9424-99874614C6A1}">
                  <wpsdc:indentchars xmlns:wpsdc="http://www.wps.cn/officeDocument/2017/drawingmlCustomData" val="200" checksum="3773799597"/>
                </a:ext>
              </a:extLst>
            </a:pPr>
            <a:r>
              <a:rPr lang="zh-CN" altLang="en-US" sz="2800" dirty="0">
                <a:solidFill>
                  <a:srgbClr val="26476A"/>
                </a:solidFill>
                <a:uFillTx/>
                <a:latin typeface="Times New Roman" panose="02020603050405020304" charset="0"/>
                <a:ea typeface="楷体" panose="02010609060101010101" charset="-122"/>
                <a:cs typeface="楷体" panose="02010609060101010101" charset="-122"/>
                <a:sym typeface="+mn-lt"/>
              </a:rPr>
              <a:t>指令按顺序解码，每条指令的执行过程分为</a:t>
            </a:r>
            <a:r>
              <a:rPr lang="en-US" altLang="zh-CN" sz="2800" dirty="0">
                <a:solidFill>
                  <a:srgbClr val="26476A"/>
                </a:solidFill>
                <a:uFillTx/>
                <a:latin typeface="Times New Roman" panose="02020603050405020304" charset="0"/>
                <a:ea typeface="楷体" panose="02010609060101010101" charset="-122"/>
                <a:cs typeface="Times New Roman" panose="02020603050405020304" charset="0"/>
                <a:sym typeface="+mn-lt"/>
              </a:rPr>
              <a:t>4</a:t>
            </a:r>
            <a:r>
              <a:rPr lang="zh-CN" altLang="en-US" sz="2800" dirty="0">
                <a:solidFill>
                  <a:srgbClr val="26476A"/>
                </a:solidFill>
                <a:uFillTx/>
                <a:latin typeface="Times New Roman" panose="02020603050405020304" charset="0"/>
                <a:ea typeface="楷体" panose="02010609060101010101" charset="-122"/>
                <a:cs typeface="楷体" panose="02010609060101010101" charset="-122"/>
                <a:sym typeface="+mn-lt"/>
              </a:rPr>
              <a:t>段：</a:t>
            </a:r>
            <a:r>
              <a:rPr lang="zh-CN" altLang="en-US" sz="2800" b="1" dirty="0">
                <a:solidFill>
                  <a:srgbClr val="26476A"/>
                </a:solidFill>
                <a:uFillTx/>
                <a:latin typeface="Times New Roman" panose="02020603050405020304" charset="0"/>
                <a:ea typeface="楷体" panose="02010609060101010101" charset="-122"/>
                <a:cs typeface="楷体" panose="02010609060101010101" charset="-122"/>
                <a:sym typeface="+mn-lt"/>
              </a:rPr>
              <a:t>流出、读操作数、执行和写结果</a:t>
            </a:r>
            <a:r>
              <a:rPr lang="zh-CN" altLang="en-US" sz="2800" dirty="0">
                <a:solidFill>
                  <a:srgbClr val="26476A"/>
                </a:solidFill>
                <a:uFillTx/>
                <a:latin typeface="Times New Roman" panose="02020603050405020304" charset="0"/>
                <a:ea typeface="楷体" panose="02010609060101010101" charset="-122"/>
                <a:cs typeface="楷体" panose="02010609060101010101" charset="-122"/>
                <a:sym typeface="+mn-lt"/>
              </a:rPr>
              <a:t>。</a:t>
            </a:r>
            <a:endParaRPr lang="zh-CN" altLang="en-US" sz="2800" dirty="0">
              <a:solidFill>
                <a:srgbClr val="26476A"/>
              </a:solidFill>
              <a:uFillTx/>
              <a:latin typeface="Times New Roman" panose="02020603050405020304" charset="0"/>
              <a:ea typeface="楷体" panose="02010609060101010101" charset="-122"/>
              <a:cs typeface="楷体" panose="02010609060101010101" charset="-122"/>
              <a:sym typeface="+mn-lt"/>
            </a:endParaRPr>
          </a:p>
        </p:txBody>
      </p:sp>
      <p:pic>
        <p:nvPicPr>
          <p:cNvPr id="9" name="图片 8" descr="记分牌"/>
          <p:cNvPicPr>
            <a:picLocks noChangeAspect="1"/>
          </p:cNvPicPr>
          <p:nvPr/>
        </p:nvPicPr>
        <p:blipFill>
          <a:blip r:embed="rId1"/>
          <a:stretch>
            <a:fillRect/>
          </a:stretch>
        </p:blipFill>
        <p:spPr>
          <a:xfrm>
            <a:off x="3339465" y="2426970"/>
            <a:ext cx="5512435" cy="3611880"/>
          </a:xfrm>
          <a:prstGeom prst="rect">
            <a:avLst/>
          </a:prstGeom>
        </p:spPr>
      </p:pic>
      <p:sp>
        <p:nvSpPr>
          <p:cNvPr id="10" name="文本框 9"/>
          <p:cNvSpPr txBox="1"/>
          <p:nvPr/>
        </p:nvSpPr>
        <p:spPr>
          <a:xfrm>
            <a:off x="3763645" y="6146165"/>
            <a:ext cx="4664075" cy="711835"/>
          </a:xfrm>
          <a:prstGeom prst="rect">
            <a:avLst/>
          </a:prstGeom>
          <a:noFill/>
          <a:ln>
            <a:noFill/>
          </a:ln>
        </p:spPr>
        <p:txBody>
          <a:bodyPr wrap="square" rtlCol="0">
            <a:noAutofit/>
          </a:bodyPr>
          <a:p>
            <a:pPr indent="457200">
              <a:lnSpc>
                <a:spcPct val="150000"/>
              </a:lnSpc>
            </a:pPr>
            <a:r>
              <a:rPr lang="zh-CN" altLang="en-US" sz="2400" dirty="0">
                <a:solidFill>
                  <a:srgbClr val="26476A"/>
                </a:solidFill>
                <a:latin typeface="Times New Roman" panose="02020603050405020304" charset="0"/>
                <a:ea typeface="楷体" panose="02010609060101010101" charset="-122"/>
                <a:cs typeface="Times New Roman" panose="02020603050405020304" charset="0"/>
                <a:sym typeface="+mn-lt"/>
              </a:rPr>
              <a:t>记分牌工作流程示意图</a:t>
            </a:r>
            <a:endParaRPr lang="zh-CN" altLang="en-US" sz="2400" dirty="0">
              <a:solidFill>
                <a:srgbClr val="26476A"/>
              </a:solidFill>
              <a:latin typeface="Times New Roman" panose="02020603050405020304" charset="0"/>
              <a:ea typeface="楷体" panose="02010609060101010101" charset="-122"/>
              <a:cs typeface="Times New Roman" panose="02020603050405020304" charset="0"/>
              <a:sym typeface="+mn-lt"/>
            </a:endParaRPr>
          </a:p>
        </p:txBody>
      </p:sp>
      <p:sp>
        <p:nvSpPr>
          <p:cNvPr id="11" name="文本框 10"/>
          <p:cNvSpPr txBox="1"/>
          <p:nvPr/>
        </p:nvSpPr>
        <p:spPr>
          <a:xfrm>
            <a:off x="7498715" y="6379845"/>
            <a:ext cx="3045460" cy="245110"/>
          </a:xfrm>
          <a:prstGeom prst="rect">
            <a:avLst/>
          </a:prstGeom>
          <a:noFill/>
        </p:spPr>
        <p:txBody>
          <a:bodyPr wrap="square" rtlCol="0">
            <a:spAutoFit/>
          </a:bodyPr>
          <a:p>
            <a:r>
              <a:rPr lang="zh-CN" altLang="en-US" sz="1000">
                <a:solidFill>
                  <a:srgbClr val="26476A"/>
                </a:solidFill>
                <a:latin typeface="楷体" panose="02010609060101010101" charset="-122"/>
                <a:ea typeface="楷体" panose="02010609060101010101" charset="-122"/>
                <a:cs typeface="楷体" panose="02010609060101010101" charset="-122"/>
              </a:rPr>
              <a:t>来自</a:t>
            </a:r>
            <a:r>
              <a:rPr lang="zh-CN" altLang="en-US" sz="1000">
                <a:solidFill>
                  <a:srgbClr val="26476A"/>
                </a:solidFill>
                <a:latin typeface="Times New Roman" panose="02020603050405020304" charset="0"/>
                <a:ea typeface="楷体" panose="02010609060101010101" charset="-122"/>
                <a:cs typeface="Times New Roman" panose="02020603050405020304" charset="0"/>
              </a:rPr>
              <a:t>https://zhuanlan.zhihu.com/p/496078836</a:t>
            </a:r>
            <a:endParaRPr lang="zh-CN" altLang="en-US" sz="1000">
              <a:solidFill>
                <a:srgbClr val="26476A"/>
              </a:solidFill>
              <a:latin typeface="Times New Roman" panose="02020603050405020304" charset="0"/>
              <a:ea typeface="楷体" panose="02010609060101010101" charset="-122"/>
              <a:cs typeface="Times New Roman" panose="02020603050405020304" charset="0"/>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12"/>
          <p:cNvSpPr/>
          <p:nvPr/>
        </p:nvSpPr>
        <p:spPr>
          <a:xfrm>
            <a:off x="2576830" y="419100"/>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52" name="矩形 51"/>
          <p:cNvSpPr/>
          <p:nvPr/>
        </p:nvSpPr>
        <p:spPr>
          <a:xfrm>
            <a:off x="0" y="43688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矩形 52"/>
          <p:cNvSpPr/>
          <p:nvPr/>
        </p:nvSpPr>
        <p:spPr>
          <a:xfrm>
            <a:off x="0" y="61976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4" name="矩形 53"/>
          <p:cNvSpPr/>
          <p:nvPr/>
        </p:nvSpPr>
        <p:spPr>
          <a:xfrm>
            <a:off x="9709785" y="611060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矩形 54"/>
          <p:cNvSpPr/>
          <p:nvPr/>
        </p:nvSpPr>
        <p:spPr>
          <a:xfrm>
            <a:off x="9709785" y="629348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任意多边形 55"/>
          <p:cNvSpPr/>
          <p:nvPr/>
        </p:nvSpPr>
        <p:spPr>
          <a:xfrm>
            <a:off x="0" y="6101715"/>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5" name="椭圆 14"/>
          <p:cNvSpPr/>
          <p:nvPr/>
        </p:nvSpPr>
        <p:spPr>
          <a:xfrm>
            <a:off x="4268788" y="1478915"/>
            <a:ext cx="3653155" cy="3653155"/>
          </a:xfrm>
          <a:prstGeom prst="ellipse">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4860925" y="2798445"/>
            <a:ext cx="2468880" cy="1014730"/>
          </a:xfrm>
          <a:prstGeom prst="rect">
            <a:avLst/>
          </a:prstGeom>
          <a:noFill/>
        </p:spPr>
        <p:txBody>
          <a:bodyPr wrap="none" rtlCol="0" anchor="ctr" anchorCtr="0">
            <a:spAutoFit/>
          </a:bodyPr>
          <a:p>
            <a:pPr algn="ctr"/>
            <a:r>
              <a:rPr lang="zh-CN" altLang="en-US" sz="6000">
                <a:solidFill>
                  <a:srgbClr val="26476A"/>
                </a:solidFill>
                <a:latin typeface="汉仪中宋S" panose="00020600040101010101" charset="-122"/>
                <a:ea typeface="汉仪中宋S" panose="00020600040101010101" charset="-122"/>
              </a:rPr>
              <a:t>工作</a:t>
            </a:r>
            <a:r>
              <a:rPr lang="zh-CN" altLang="en-US" sz="6000">
                <a:solidFill>
                  <a:srgbClr val="26476A"/>
                </a:solidFill>
                <a:latin typeface="汉仪中宋S" panose="00020600040101010101" charset="-122"/>
                <a:ea typeface="汉仪中宋S" panose="00020600040101010101" charset="-122"/>
              </a:rPr>
              <a:t>量</a:t>
            </a:r>
            <a:endParaRPr lang="zh-CN" altLang="en-US" sz="6000">
              <a:solidFill>
                <a:srgbClr val="26476A"/>
              </a:solidFill>
              <a:latin typeface="汉仪中宋S" panose="00020600040101010101" charset="-122"/>
              <a:ea typeface="汉仪中宋S" panose="00020600040101010101" charset="-122"/>
            </a:endParaRPr>
          </a:p>
        </p:txBody>
      </p:sp>
      <p:sp>
        <p:nvSpPr>
          <p:cNvPr id="7" name="文本框 6"/>
          <p:cNvSpPr txBox="1"/>
          <p:nvPr/>
        </p:nvSpPr>
        <p:spPr>
          <a:xfrm>
            <a:off x="5649595" y="3813175"/>
            <a:ext cx="892810" cy="768350"/>
          </a:xfrm>
          <a:prstGeom prst="rect">
            <a:avLst/>
          </a:prstGeom>
          <a:noFill/>
        </p:spPr>
        <p:txBody>
          <a:bodyPr wrap="square" rtlCol="0" anchor="ctr" anchorCtr="0">
            <a:spAutoFit/>
          </a:bodyPr>
          <a:p>
            <a:pPr algn="ctr"/>
            <a:r>
              <a:rPr lang="en-US" altLang="zh-CN" sz="4400">
                <a:solidFill>
                  <a:srgbClr val="26476A"/>
                </a:solidFill>
                <a:latin typeface="汉仪中宋S" panose="00020600040101010101" charset="-122"/>
                <a:ea typeface="汉仪中宋S" panose="00020600040101010101" charset="-122"/>
              </a:rPr>
              <a:t>03</a:t>
            </a:r>
            <a:endParaRPr lang="en-US" altLang="zh-CN" sz="4400">
              <a:solidFill>
                <a:srgbClr val="26476A"/>
              </a:solidFill>
              <a:latin typeface="汉仪中宋S" panose="00020600040101010101" charset="-122"/>
              <a:ea typeface="汉仪中宋S" panose="0002060004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r>
              <a:rPr lang="zh-CN" altLang="en-US" sz="2400">
                <a:solidFill>
                  <a:srgbClr val="26476A"/>
                </a:solidFill>
                <a:latin typeface="汉仪中宋S" panose="00020600040101010101" charset="-122"/>
                <a:ea typeface="汉仪中宋S" panose="00020600040101010101" charset="-122"/>
              </a:rPr>
              <a:t>工作量</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2439670" y="1099185"/>
            <a:ext cx="7009130" cy="1198880"/>
          </a:xfrm>
          <a:prstGeom prst="rect">
            <a:avLst/>
          </a:prstGeom>
          <a:noFill/>
        </p:spPr>
        <p:txBody>
          <a:bodyPr wrap="square" rtlCol="0">
            <a:spAutoFit/>
          </a:bodyPr>
          <a:p>
            <a:pPr indent="0" fontAlgn="auto">
              <a:lnSpc>
                <a:spcPct val="150000"/>
              </a:lnSpc>
            </a:pPr>
            <a:r>
              <a:rPr lang="zh-CN" altLang="en-US" sz="2400">
                <a:solidFill>
                  <a:srgbClr val="26476A"/>
                </a:solidFill>
                <a:uFillTx/>
                <a:latin typeface="Times New Roman" panose="02020603050405020304" charset="0"/>
                <a:ea typeface="楷体" panose="02010609060101010101" charset="-122"/>
              </a:rPr>
              <a:t>代码行数：</a:t>
            </a:r>
            <a:r>
              <a:rPr lang="en-US" altLang="zh-CN" sz="2400">
                <a:solidFill>
                  <a:srgbClr val="26476A"/>
                </a:solidFill>
                <a:uFillTx/>
                <a:latin typeface="Times New Roman" panose="02020603050405020304" charset="0"/>
                <a:ea typeface="楷体" panose="02010609060101010101" charset="-122"/>
              </a:rPr>
              <a:t> </a:t>
            </a:r>
            <a:r>
              <a:rPr lang="zh-CN" altLang="en-US" sz="2400">
                <a:solidFill>
                  <a:srgbClr val="26476A"/>
                </a:solidFill>
                <a:uFillTx/>
                <a:latin typeface="Times New Roman" panose="02020603050405020304" charset="0"/>
                <a:ea typeface="楷体" panose="02010609060101010101" charset="-122"/>
              </a:rPr>
              <a:t>scoreboard.cpp：347行</a:t>
            </a:r>
            <a:r>
              <a:rPr lang="en-US" altLang="zh-CN" sz="2400">
                <a:solidFill>
                  <a:srgbClr val="26476A"/>
                </a:solidFill>
                <a:uFillTx/>
                <a:latin typeface="Times New Roman" panose="02020603050405020304" charset="0"/>
                <a:ea typeface="楷体" panose="02010609060101010101" charset="-122"/>
              </a:rPr>
              <a:t>   </a:t>
            </a:r>
            <a:r>
              <a:rPr lang="zh-CN" altLang="en-US" sz="2400">
                <a:solidFill>
                  <a:srgbClr val="26476A"/>
                </a:solidFill>
                <a:uFillTx/>
                <a:latin typeface="Times New Roman" panose="02020603050405020304" charset="0"/>
                <a:ea typeface="楷体" panose="02010609060101010101" charset="-122"/>
              </a:rPr>
              <a:t>test.cpp：18行</a:t>
            </a:r>
            <a:endParaRPr lang="zh-CN" altLang="en-US" sz="2400">
              <a:solidFill>
                <a:srgbClr val="26476A"/>
              </a:solidFill>
              <a:uFillTx/>
              <a:latin typeface="Times New Roman" panose="02020603050405020304" charset="0"/>
              <a:ea typeface="楷体" panose="02010609060101010101" charset="-122"/>
            </a:endParaRPr>
          </a:p>
          <a:p>
            <a:pPr indent="0" fontAlgn="auto">
              <a:lnSpc>
                <a:spcPct val="150000"/>
              </a:lnSpc>
            </a:pPr>
            <a:r>
              <a:rPr lang="zh-CN" altLang="en-US" sz="2400">
                <a:solidFill>
                  <a:srgbClr val="26476A"/>
                </a:solidFill>
                <a:uFillTx/>
                <a:latin typeface="Times New Roman" panose="02020603050405020304" charset="0"/>
                <a:ea typeface="楷体" panose="02010609060101010101" charset="-122"/>
                <a:sym typeface="+mn-ea"/>
              </a:rPr>
              <a:t>工作分解结构（</a:t>
            </a:r>
            <a:r>
              <a:rPr lang="en-US" altLang="zh-CN" sz="2400">
                <a:solidFill>
                  <a:srgbClr val="26476A"/>
                </a:solidFill>
                <a:uFillTx/>
                <a:latin typeface="Times New Roman" panose="02020603050405020304" charset="0"/>
                <a:ea typeface="楷体" panose="02010609060101010101" charset="-122"/>
              </a:rPr>
              <a:t>WBS</a:t>
            </a:r>
            <a:r>
              <a:rPr lang="zh-CN" altLang="en-US" sz="2400">
                <a:solidFill>
                  <a:srgbClr val="26476A"/>
                </a:solidFill>
                <a:uFillTx/>
                <a:latin typeface="Times New Roman" panose="02020603050405020304" charset="0"/>
                <a:ea typeface="楷体" panose="02010609060101010101" charset="-122"/>
              </a:rPr>
              <a:t>）：</a:t>
            </a:r>
            <a:endParaRPr lang="zh-CN" altLang="en-US" sz="2400">
              <a:solidFill>
                <a:srgbClr val="26476A"/>
              </a:solidFill>
              <a:uFillTx/>
              <a:latin typeface="Times New Roman" panose="02020603050405020304" charset="0"/>
              <a:ea typeface="楷体" panose="02010609060101010101" charset="-122"/>
            </a:endParaRPr>
          </a:p>
        </p:txBody>
      </p:sp>
      <p:pic>
        <p:nvPicPr>
          <p:cNvPr id="6" name="图片 5" descr="WBS"/>
          <p:cNvPicPr>
            <a:picLocks noChangeAspect="1"/>
          </p:cNvPicPr>
          <p:nvPr/>
        </p:nvPicPr>
        <p:blipFill>
          <a:blip r:embed="rId1"/>
          <a:stretch>
            <a:fillRect/>
          </a:stretch>
        </p:blipFill>
        <p:spPr>
          <a:xfrm>
            <a:off x="2942590" y="2379345"/>
            <a:ext cx="6305550" cy="3862705"/>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椭圆 14"/>
          <p:cNvSpPr/>
          <p:nvPr/>
        </p:nvSpPr>
        <p:spPr>
          <a:xfrm>
            <a:off x="4268788" y="1478915"/>
            <a:ext cx="3653155" cy="3653155"/>
          </a:xfrm>
          <a:prstGeom prst="ellipse">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3718560" y="2921635"/>
            <a:ext cx="4754880" cy="1014730"/>
          </a:xfrm>
          <a:prstGeom prst="rect">
            <a:avLst/>
          </a:prstGeom>
          <a:noFill/>
        </p:spPr>
        <p:txBody>
          <a:bodyPr wrap="none" rtlCol="0">
            <a:spAutoFit/>
          </a:bodyPr>
          <a:p>
            <a:pPr algn="l"/>
            <a:r>
              <a:rPr lang="zh-CN" sz="6000">
                <a:solidFill>
                  <a:srgbClr val="26476A"/>
                </a:solidFill>
                <a:latin typeface="汉仪中宋S" panose="00020600040101010101" charset="-122"/>
                <a:ea typeface="汉仪中宋S" panose="00020600040101010101" charset="-122"/>
                <a:cs typeface="汉仪中宋S" panose="00020600040101010101" charset="-122"/>
                <a:sym typeface="+mn-ea"/>
              </a:rPr>
              <a:t>谢谢大家观看</a:t>
            </a:r>
            <a:endParaRPr lang="zh-CN" altLang="en-US" sz="6000">
              <a:solidFill>
                <a:srgbClr val="26476A"/>
              </a:solidFill>
              <a:latin typeface="汉仪中宋S" panose="00020600040101010101" charset="-122"/>
              <a:ea typeface="汉仪中宋S" panose="00020600040101010101" charset="-122"/>
              <a:cs typeface="汉仪中宋S" panose="00020600040101010101" charset="-122"/>
            </a:endParaRPr>
          </a:p>
        </p:txBody>
      </p:sp>
      <p:sp>
        <p:nvSpPr>
          <p:cNvPr id="13" name="任意多边形 12"/>
          <p:cNvSpPr/>
          <p:nvPr/>
        </p:nvSpPr>
        <p:spPr>
          <a:xfrm>
            <a:off x="2576830" y="419100"/>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52" name="矩形 51"/>
          <p:cNvSpPr/>
          <p:nvPr/>
        </p:nvSpPr>
        <p:spPr>
          <a:xfrm>
            <a:off x="0" y="43688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矩形 52"/>
          <p:cNvSpPr/>
          <p:nvPr/>
        </p:nvSpPr>
        <p:spPr>
          <a:xfrm>
            <a:off x="0" y="619760"/>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4" name="矩形 53"/>
          <p:cNvSpPr/>
          <p:nvPr/>
        </p:nvSpPr>
        <p:spPr>
          <a:xfrm>
            <a:off x="9709785" y="610171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矩形 54"/>
          <p:cNvSpPr/>
          <p:nvPr/>
        </p:nvSpPr>
        <p:spPr>
          <a:xfrm>
            <a:off x="9709785" y="6284595"/>
            <a:ext cx="2482215" cy="76200"/>
          </a:xfrm>
          <a:prstGeom prst="rect">
            <a:avLst/>
          </a:prstGeom>
          <a:solidFill>
            <a:srgbClr val="F8F6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任意多边形 55"/>
          <p:cNvSpPr/>
          <p:nvPr/>
        </p:nvSpPr>
        <p:spPr>
          <a:xfrm>
            <a:off x="0" y="6101715"/>
            <a:ext cx="9615170" cy="285750"/>
          </a:xfrm>
          <a:custGeom>
            <a:avLst/>
            <a:gdLst>
              <a:gd name="connsiteX0" fmla="*/ 0 w 15142"/>
              <a:gd name="connsiteY0" fmla="*/ 450 h 450"/>
              <a:gd name="connsiteX1" fmla="*/ 3 w 15142"/>
              <a:gd name="connsiteY1" fmla="*/ 2 h 450"/>
              <a:gd name="connsiteX2" fmla="*/ 15142 w 15142"/>
              <a:gd name="connsiteY2" fmla="*/ 0 h 450"/>
              <a:gd name="connsiteX3" fmla="*/ 15142 w 15142"/>
              <a:gd name="connsiteY3" fmla="*/ 450 h 450"/>
              <a:gd name="connsiteX4" fmla="*/ 0 w 15142"/>
              <a:gd name="connsiteY4" fmla="*/ 450 h 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42" h="450">
                <a:moveTo>
                  <a:pt x="0" y="450"/>
                </a:moveTo>
                <a:lnTo>
                  <a:pt x="3" y="2"/>
                </a:lnTo>
                <a:lnTo>
                  <a:pt x="15142" y="0"/>
                </a:lnTo>
                <a:lnTo>
                  <a:pt x="15142" y="450"/>
                </a:lnTo>
                <a:lnTo>
                  <a:pt x="0" y="450"/>
                </a:lnTo>
                <a:close/>
              </a:path>
            </a:pathLst>
          </a:cu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pPr algn="l"/>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036570" y="749935"/>
            <a:ext cx="6118860"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记分牌算法指令</a:t>
            </a:r>
            <a:r>
              <a:rPr lang="zh-CN" altLang="en-US" sz="3200">
                <a:solidFill>
                  <a:srgbClr val="26476A"/>
                </a:solidFill>
                <a:latin typeface="汉仪中宋S" panose="00020600040101010101" charset="-122"/>
                <a:ea typeface="汉仪中宋S" panose="00020600040101010101" charset="-122"/>
              </a:rPr>
              <a:t>执行的四个阶段</a:t>
            </a:r>
            <a:endParaRPr lang="zh-CN" altLang="en-US" sz="3200">
              <a:solidFill>
                <a:srgbClr val="26476A"/>
              </a:solidFill>
              <a:latin typeface="汉仪中宋S" panose="00020600040101010101" charset="-122"/>
              <a:ea typeface="汉仪中宋S" panose="00020600040101010101" charset="-122"/>
            </a:endParaRPr>
          </a:p>
        </p:txBody>
      </p:sp>
      <p:sp>
        <p:nvSpPr>
          <p:cNvPr id="4" name="文本框 3"/>
          <p:cNvSpPr txBox="1"/>
          <p:nvPr/>
        </p:nvSpPr>
        <p:spPr>
          <a:xfrm>
            <a:off x="453390" y="1231900"/>
            <a:ext cx="11285220" cy="2435860"/>
          </a:xfrm>
          <a:prstGeom prst="rect">
            <a:avLst/>
          </a:prstGeom>
          <a:noFill/>
          <a:ln>
            <a:noFill/>
          </a:ln>
        </p:spPr>
        <p:txBody>
          <a:bodyPr wrap="square" rtlCol="0">
            <a:noAutofit/>
          </a:bodyPr>
          <a:p>
            <a:pPr indent="609600" fontAlgn="auto">
              <a:lnSpc>
                <a:spcPct val="150000"/>
              </a:lnSpc>
              <a:extLst>
                <a:ext uri="{35155182-B16C-46BC-9424-99874614C6A1}">
                  <wpsdc:indentchars xmlns:wpsdc="http://www.wps.cn/officeDocument/2017/drawingmlCustomData" val="200" checksum="4158780845"/>
                </a:ext>
              </a:extLst>
            </a:pPr>
            <a:r>
              <a:rPr lang="zh-CN" sz="2400" b="1" dirty="0">
                <a:solidFill>
                  <a:srgbClr val="26476A"/>
                </a:solidFill>
                <a:latin typeface="Times New Roman" panose="02020603050405020304" charset="0"/>
                <a:ea typeface="楷体" panose="02010609060101010101" charset="-122"/>
                <a:cs typeface="Times New Roman" panose="02020603050405020304" charset="0"/>
                <a:sym typeface="+mn-lt"/>
              </a:rPr>
              <a:t>（</a:t>
            </a:r>
            <a:r>
              <a:rPr lang="en-US" altLang="zh-CN" sz="2400" b="1" dirty="0">
                <a:solidFill>
                  <a:srgbClr val="26476A"/>
                </a:solidFill>
                <a:latin typeface="Times New Roman" panose="02020603050405020304" charset="0"/>
                <a:ea typeface="楷体" panose="02010609060101010101" charset="-122"/>
                <a:cs typeface="Times New Roman" panose="02020603050405020304" charset="0"/>
                <a:sym typeface="+mn-lt"/>
              </a:rPr>
              <a:t>1</a:t>
            </a:r>
            <a:r>
              <a:rPr lang="zh-CN" sz="2400" b="1" dirty="0">
                <a:solidFill>
                  <a:srgbClr val="26476A"/>
                </a:solidFill>
                <a:latin typeface="Times New Roman" panose="02020603050405020304" charset="0"/>
                <a:ea typeface="楷体" panose="02010609060101010101" charset="-122"/>
                <a:cs typeface="Times New Roman" panose="02020603050405020304" charset="0"/>
                <a:sym typeface="+mn-lt"/>
              </a:rPr>
              <a:t>）</a:t>
            </a:r>
            <a:r>
              <a:rPr sz="2400" b="1" dirty="0">
                <a:solidFill>
                  <a:srgbClr val="26476A"/>
                </a:solidFill>
                <a:latin typeface="Times New Roman" panose="02020603050405020304" charset="0"/>
                <a:ea typeface="楷体" panose="02010609060101010101" charset="-122"/>
                <a:sym typeface="+mn-lt"/>
              </a:rPr>
              <a:t>流出</a:t>
            </a:r>
            <a:r>
              <a:rPr sz="2400" b="1" dirty="0">
                <a:solidFill>
                  <a:srgbClr val="26476A"/>
                </a:solidFill>
                <a:latin typeface="Times New Roman" panose="02020603050405020304" charset="0"/>
                <a:ea typeface="楷体" panose="02010609060101010101" charset="-122"/>
                <a:cs typeface="Times New Roman" panose="02020603050405020304" charset="0"/>
                <a:sym typeface="+mn-lt"/>
              </a:rPr>
              <a:t>(issue)</a:t>
            </a:r>
            <a:r>
              <a:rPr sz="2400" b="1" dirty="0">
                <a:solidFill>
                  <a:srgbClr val="26476A"/>
                </a:solidFill>
                <a:latin typeface="Times New Roman" panose="02020603050405020304" charset="0"/>
                <a:ea typeface="楷体" panose="02010609060101010101" charset="-122"/>
                <a:sym typeface="+mn-lt"/>
              </a:rPr>
              <a:t>:</a:t>
            </a:r>
            <a:endParaRPr sz="2400" b="1" dirty="0">
              <a:solidFill>
                <a:srgbClr val="26476A"/>
              </a:solidFill>
              <a:latin typeface="Times New Roman" panose="02020603050405020304" charset="0"/>
              <a:ea typeface="楷体" panose="02010609060101010101" charset="-122"/>
              <a:sym typeface="+mn-lt"/>
            </a:endParaRPr>
          </a:p>
          <a:p>
            <a:pPr indent="609600" fontAlgn="auto">
              <a:lnSpc>
                <a:spcPct val="150000"/>
              </a:lnSpc>
              <a:extLst>
                <a:ext uri="{35155182-B16C-46BC-9424-99874614C6A1}">
                  <wpsdc:indentchars xmlns:wpsdc="http://www.wps.cn/officeDocument/2017/drawingmlCustomData" val="200" checksum="4158780845"/>
                </a:ext>
              </a:extLst>
            </a:pPr>
            <a:r>
              <a:rPr sz="2400" dirty="0">
                <a:solidFill>
                  <a:srgbClr val="26476A"/>
                </a:solidFill>
                <a:latin typeface="Times New Roman" panose="02020603050405020304" charset="0"/>
                <a:ea typeface="楷体" panose="02010609060101010101" charset="-122"/>
                <a:sym typeface="+mn-lt"/>
              </a:rPr>
              <a:t>如果当前流出指令所需的</a:t>
            </a:r>
            <a:r>
              <a:rPr sz="2400" b="1" dirty="0">
                <a:solidFill>
                  <a:srgbClr val="26476A"/>
                </a:solidFill>
                <a:latin typeface="Times New Roman" panose="02020603050405020304" charset="0"/>
                <a:ea typeface="楷体" panose="02010609060101010101" charset="-122"/>
                <a:sym typeface="+mn-lt"/>
              </a:rPr>
              <a:t>功能部件空闲</a:t>
            </a:r>
            <a:r>
              <a:rPr sz="2400" dirty="0">
                <a:solidFill>
                  <a:srgbClr val="26476A"/>
                </a:solidFill>
                <a:latin typeface="Times New Roman" panose="02020603050405020304" charset="0"/>
                <a:ea typeface="楷体" panose="02010609060101010101" charset="-122"/>
                <a:sym typeface="+mn-lt"/>
              </a:rPr>
              <a:t>，并且</a:t>
            </a:r>
            <a:r>
              <a:rPr sz="2400" b="1" dirty="0">
                <a:solidFill>
                  <a:srgbClr val="26476A"/>
                </a:solidFill>
                <a:latin typeface="Times New Roman" panose="02020603050405020304" charset="0"/>
                <a:ea typeface="楷体" panose="02010609060101010101" charset="-122"/>
                <a:sym typeface="+mn-lt"/>
              </a:rPr>
              <a:t>所有其他正在执行的指令的目的寄存器与该指令的不同</a:t>
            </a:r>
            <a:r>
              <a:rPr sz="2400" dirty="0">
                <a:solidFill>
                  <a:srgbClr val="26476A"/>
                </a:solidFill>
                <a:latin typeface="Times New Roman" panose="02020603050405020304" charset="0"/>
                <a:ea typeface="楷体" panose="02010609060101010101" charset="-122"/>
                <a:sym typeface="+mn-lt"/>
              </a:rPr>
              <a:t>，记分牌就向该功能部件流出该指令，并修改记分牌内部的记录表。</a:t>
            </a:r>
            <a:endParaRPr sz="2400" dirty="0">
              <a:solidFill>
                <a:srgbClr val="26476A"/>
              </a:solidFill>
              <a:latin typeface="Times New Roman" panose="02020603050405020304" charset="0"/>
              <a:ea typeface="楷体" panose="02010609060101010101" charset="-122"/>
              <a:sym typeface="+mn-lt"/>
            </a:endParaRPr>
          </a:p>
        </p:txBody>
      </p:sp>
      <p:pic>
        <p:nvPicPr>
          <p:cNvPr id="5" name="图片 4" descr="1"/>
          <p:cNvPicPr>
            <a:picLocks noChangeAspect="1"/>
          </p:cNvPicPr>
          <p:nvPr/>
        </p:nvPicPr>
        <p:blipFill>
          <a:blip r:embed="rId1"/>
          <a:stretch>
            <a:fillRect/>
          </a:stretch>
        </p:blipFill>
        <p:spPr>
          <a:xfrm>
            <a:off x="2962275" y="3023235"/>
            <a:ext cx="6267450" cy="365760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pPr algn="l"/>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036570" y="749935"/>
            <a:ext cx="6118860"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记分牌算法指令</a:t>
            </a:r>
            <a:r>
              <a:rPr lang="zh-CN" altLang="en-US" sz="3200">
                <a:solidFill>
                  <a:srgbClr val="26476A"/>
                </a:solidFill>
                <a:latin typeface="汉仪中宋S" panose="00020600040101010101" charset="-122"/>
                <a:ea typeface="汉仪中宋S" panose="00020600040101010101" charset="-122"/>
              </a:rPr>
              <a:t>执行的四个阶段</a:t>
            </a:r>
            <a:endParaRPr lang="zh-CN" altLang="en-US" sz="3200">
              <a:solidFill>
                <a:srgbClr val="26476A"/>
              </a:solidFill>
              <a:latin typeface="汉仪中宋S" panose="00020600040101010101" charset="-122"/>
              <a:ea typeface="汉仪中宋S" panose="00020600040101010101" charset="-122"/>
            </a:endParaRPr>
          </a:p>
        </p:txBody>
      </p:sp>
      <p:sp>
        <p:nvSpPr>
          <p:cNvPr id="4" name="文本框 3"/>
          <p:cNvSpPr txBox="1"/>
          <p:nvPr/>
        </p:nvSpPr>
        <p:spPr>
          <a:xfrm>
            <a:off x="453390" y="1629410"/>
            <a:ext cx="11285220" cy="2435860"/>
          </a:xfrm>
          <a:prstGeom prst="rect">
            <a:avLst/>
          </a:prstGeom>
          <a:noFill/>
          <a:ln>
            <a:noFill/>
          </a:ln>
        </p:spPr>
        <p:txBody>
          <a:bodyPr wrap="square" rtlCol="0">
            <a:noAutofit/>
          </a:bodyPr>
          <a:p>
            <a:pPr indent="609600" fontAlgn="auto">
              <a:lnSpc>
                <a:spcPct val="150000"/>
              </a:lnSpc>
              <a:extLst>
                <a:ext uri="{35155182-B16C-46BC-9424-99874614C6A1}">
                  <wpsdc:indentchars xmlns:wpsdc="http://www.wps.cn/officeDocument/2017/drawingmlCustomData" val="200" checksum="4158780845"/>
                </a:ext>
              </a:extLst>
            </a:pPr>
            <a:r>
              <a:rPr sz="2400" b="1" dirty="0">
                <a:solidFill>
                  <a:srgbClr val="26476A"/>
                </a:solidFill>
                <a:latin typeface="Times New Roman" panose="02020603050405020304" charset="0"/>
                <a:ea typeface="楷体" panose="02010609060101010101" charset="-122"/>
                <a:sym typeface="+mn-lt"/>
              </a:rPr>
              <a:t>（2）读操作数（Read operands）：</a:t>
            </a:r>
            <a:endParaRPr sz="2400" b="1" dirty="0">
              <a:solidFill>
                <a:srgbClr val="26476A"/>
              </a:solidFill>
              <a:latin typeface="Times New Roman" panose="02020603050405020304" charset="0"/>
              <a:ea typeface="楷体" panose="02010609060101010101" charset="-122"/>
              <a:sym typeface="+mn-lt"/>
            </a:endParaRPr>
          </a:p>
          <a:p>
            <a:pPr indent="609600" fontAlgn="auto">
              <a:lnSpc>
                <a:spcPct val="150000"/>
              </a:lnSpc>
              <a:extLst>
                <a:ext uri="{35155182-B16C-46BC-9424-99874614C6A1}">
                  <wpsdc:indentchars xmlns:wpsdc="http://www.wps.cn/officeDocument/2017/drawingmlCustomData" val="200" checksum="4158780845"/>
                </a:ext>
              </a:extLst>
            </a:pPr>
            <a:r>
              <a:rPr sz="2400" dirty="0">
                <a:solidFill>
                  <a:srgbClr val="26476A"/>
                </a:solidFill>
                <a:latin typeface="Times New Roman" panose="02020603050405020304" charset="0"/>
                <a:ea typeface="楷体" panose="02010609060101010101" charset="-122"/>
                <a:sym typeface="+mn-lt"/>
              </a:rPr>
              <a:t>记分牌监测源操作数的可用性，如果数据可用，它就通知功能部件从寄存器中读出源操作数并开始执行。</a:t>
            </a:r>
            <a:endParaRPr sz="2400" dirty="0">
              <a:solidFill>
                <a:srgbClr val="26476A"/>
              </a:solidFill>
              <a:latin typeface="Times New Roman" panose="02020603050405020304" charset="0"/>
              <a:ea typeface="楷体" panose="02010609060101010101" charset="-122"/>
              <a:sym typeface="+mn-lt"/>
            </a:endParaRPr>
          </a:p>
        </p:txBody>
      </p:sp>
      <p:pic>
        <p:nvPicPr>
          <p:cNvPr id="6" name="图片 5" descr="2"/>
          <p:cNvPicPr>
            <a:picLocks noChangeAspect="1"/>
          </p:cNvPicPr>
          <p:nvPr/>
        </p:nvPicPr>
        <p:blipFill>
          <a:blip r:embed="rId1"/>
          <a:stretch>
            <a:fillRect/>
          </a:stretch>
        </p:blipFill>
        <p:spPr>
          <a:xfrm>
            <a:off x="2919095" y="3550920"/>
            <a:ext cx="6353175" cy="222885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pPr algn="l"/>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036570" y="749935"/>
            <a:ext cx="6118860"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记分牌算法指令</a:t>
            </a:r>
            <a:r>
              <a:rPr lang="zh-CN" altLang="en-US" sz="3200">
                <a:solidFill>
                  <a:srgbClr val="26476A"/>
                </a:solidFill>
                <a:latin typeface="汉仪中宋S" panose="00020600040101010101" charset="-122"/>
                <a:ea typeface="汉仪中宋S" panose="00020600040101010101" charset="-122"/>
              </a:rPr>
              <a:t>执行的四个阶段</a:t>
            </a:r>
            <a:endParaRPr lang="zh-CN" altLang="en-US" sz="3200">
              <a:solidFill>
                <a:srgbClr val="26476A"/>
              </a:solidFill>
              <a:latin typeface="汉仪中宋S" panose="00020600040101010101" charset="-122"/>
              <a:ea typeface="汉仪中宋S" panose="00020600040101010101" charset="-122"/>
            </a:endParaRPr>
          </a:p>
        </p:txBody>
      </p:sp>
      <p:sp>
        <p:nvSpPr>
          <p:cNvPr id="4" name="文本框 3"/>
          <p:cNvSpPr txBox="1"/>
          <p:nvPr/>
        </p:nvSpPr>
        <p:spPr>
          <a:xfrm>
            <a:off x="688340" y="1629410"/>
            <a:ext cx="10813415" cy="2435860"/>
          </a:xfrm>
          <a:prstGeom prst="rect">
            <a:avLst/>
          </a:prstGeom>
          <a:noFill/>
          <a:ln>
            <a:noFill/>
          </a:ln>
        </p:spPr>
        <p:txBody>
          <a:bodyPr wrap="square" rtlCol="0">
            <a:noAutofit/>
          </a:bodyPr>
          <a:p>
            <a:pPr indent="609600" fontAlgn="auto">
              <a:lnSpc>
                <a:spcPct val="150000"/>
              </a:lnSpc>
              <a:extLst>
                <a:ext uri="{35155182-B16C-46BC-9424-99874614C6A1}">
                  <wpsdc:indentchars xmlns:wpsdc="http://www.wps.cn/officeDocument/2017/drawingmlCustomData" val="200" checksum="4158780845"/>
                </a:ext>
              </a:extLst>
            </a:pPr>
            <a:r>
              <a:rPr sz="2400" b="1" dirty="0">
                <a:solidFill>
                  <a:srgbClr val="26476A"/>
                </a:solidFill>
                <a:latin typeface="Times New Roman" panose="02020603050405020304" charset="0"/>
                <a:ea typeface="楷体" panose="02010609060101010101" charset="-122"/>
                <a:sym typeface="+mn-lt"/>
              </a:rPr>
              <a:t>（3）执行（Execution）：</a:t>
            </a:r>
            <a:endParaRPr sz="2400" b="1" dirty="0">
              <a:solidFill>
                <a:srgbClr val="26476A"/>
              </a:solidFill>
              <a:latin typeface="Times New Roman" panose="02020603050405020304" charset="0"/>
              <a:ea typeface="楷体" panose="02010609060101010101" charset="-122"/>
              <a:sym typeface="+mn-lt"/>
            </a:endParaRPr>
          </a:p>
          <a:p>
            <a:pPr indent="609600" fontAlgn="auto">
              <a:lnSpc>
                <a:spcPct val="150000"/>
              </a:lnSpc>
              <a:extLst>
                <a:ext uri="{35155182-B16C-46BC-9424-99874614C6A1}">
                  <wpsdc:indentchars xmlns:wpsdc="http://www.wps.cn/officeDocument/2017/drawingmlCustomData" val="200" checksum="4158780845"/>
                </a:ext>
              </a:extLst>
            </a:pPr>
            <a:r>
              <a:rPr sz="2400" dirty="0">
                <a:solidFill>
                  <a:srgbClr val="26476A"/>
                </a:solidFill>
                <a:latin typeface="Times New Roman" panose="02020603050405020304" charset="0"/>
                <a:ea typeface="楷体" panose="02010609060101010101" charset="-122"/>
                <a:sym typeface="+mn-lt"/>
              </a:rPr>
              <a:t>取到操作数后，功能部件开始执行，当产生出结果后，就通知记分牌它已经完成执行。</a:t>
            </a:r>
            <a:endParaRPr sz="2400" dirty="0">
              <a:solidFill>
                <a:srgbClr val="26476A"/>
              </a:solidFill>
              <a:latin typeface="Times New Roman" panose="02020603050405020304" charset="0"/>
              <a:ea typeface="楷体" panose="02010609060101010101" charset="-122"/>
              <a:sym typeface="+mn-lt"/>
            </a:endParaRPr>
          </a:p>
        </p:txBody>
      </p:sp>
      <p:pic>
        <p:nvPicPr>
          <p:cNvPr id="5" name="图片 4" descr="3"/>
          <p:cNvPicPr>
            <a:picLocks noChangeAspect="1"/>
          </p:cNvPicPr>
          <p:nvPr/>
        </p:nvPicPr>
        <p:blipFill>
          <a:blip r:embed="rId1"/>
          <a:srcRect r="45959"/>
          <a:stretch>
            <a:fillRect/>
          </a:stretch>
        </p:blipFill>
        <p:spPr>
          <a:xfrm>
            <a:off x="3543300" y="3564255"/>
            <a:ext cx="5106035" cy="196977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pPr algn="l"/>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036570" y="749935"/>
            <a:ext cx="6118860"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记分牌算法指令</a:t>
            </a:r>
            <a:r>
              <a:rPr lang="zh-CN" altLang="en-US" sz="3200">
                <a:solidFill>
                  <a:srgbClr val="26476A"/>
                </a:solidFill>
                <a:latin typeface="汉仪中宋S" panose="00020600040101010101" charset="-122"/>
                <a:ea typeface="汉仪中宋S" panose="00020600040101010101" charset="-122"/>
              </a:rPr>
              <a:t>执行的四个阶段</a:t>
            </a:r>
            <a:endParaRPr lang="zh-CN" altLang="en-US" sz="3200">
              <a:solidFill>
                <a:srgbClr val="26476A"/>
              </a:solidFill>
              <a:latin typeface="汉仪中宋S" panose="00020600040101010101" charset="-122"/>
              <a:ea typeface="汉仪中宋S" panose="00020600040101010101" charset="-122"/>
            </a:endParaRPr>
          </a:p>
        </p:txBody>
      </p:sp>
      <p:sp>
        <p:nvSpPr>
          <p:cNvPr id="4" name="文本框 3"/>
          <p:cNvSpPr txBox="1"/>
          <p:nvPr/>
        </p:nvSpPr>
        <p:spPr>
          <a:xfrm>
            <a:off x="621665" y="1534160"/>
            <a:ext cx="10935970" cy="2435860"/>
          </a:xfrm>
          <a:prstGeom prst="rect">
            <a:avLst/>
          </a:prstGeom>
          <a:noFill/>
          <a:ln>
            <a:noFill/>
          </a:ln>
        </p:spPr>
        <p:txBody>
          <a:bodyPr wrap="square" rtlCol="0">
            <a:noAutofit/>
          </a:bodyPr>
          <a:p>
            <a:pPr indent="609600" fontAlgn="auto">
              <a:lnSpc>
                <a:spcPct val="150000"/>
              </a:lnSpc>
              <a:extLst>
                <a:ext uri="{35155182-B16C-46BC-9424-99874614C6A1}">
                  <wpsdc:indentchars xmlns:wpsdc="http://www.wps.cn/officeDocument/2017/drawingmlCustomData" val="200" checksum="4158780845"/>
                </a:ext>
              </a:extLst>
            </a:pPr>
            <a:r>
              <a:rPr sz="2400" b="1" dirty="0">
                <a:solidFill>
                  <a:srgbClr val="26476A"/>
                </a:solidFill>
                <a:latin typeface="Times New Roman" panose="02020603050405020304" charset="0"/>
                <a:ea typeface="楷体" panose="02010609060101010101" charset="-122"/>
                <a:sym typeface="+mn-lt"/>
              </a:rPr>
              <a:t>（4）写结果（Write Result）：</a:t>
            </a:r>
            <a:endParaRPr sz="2400" b="1" dirty="0">
              <a:solidFill>
                <a:srgbClr val="26476A"/>
              </a:solidFill>
              <a:latin typeface="Times New Roman" panose="02020603050405020304" charset="0"/>
              <a:ea typeface="楷体" panose="02010609060101010101" charset="-122"/>
              <a:sym typeface="+mn-lt"/>
            </a:endParaRPr>
          </a:p>
          <a:p>
            <a:pPr indent="609600" fontAlgn="auto">
              <a:lnSpc>
                <a:spcPct val="150000"/>
              </a:lnSpc>
              <a:extLst>
                <a:ext uri="{35155182-B16C-46BC-9424-99874614C6A1}">
                  <wpsdc:indentchars xmlns:wpsdc="http://www.wps.cn/officeDocument/2017/drawingmlCustomData" val="200" checksum="4158780845"/>
                </a:ext>
              </a:extLst>
            </a:pPr>
            <a:r>
              <a:rPr sz="2400" dirty="0">
                <a:solidFill>
                  <a:srgbClr val="26476A"/>
                </a:solidFill>
                <a:latin typeface="Times New Roman" panose="02020603050405020304" charset="0"/>
                <a:ea typeface="楷体" panose="02010609060101010101" charset="-122"/>
                <a:sym typeface="+mn-lt"/>
              </a:rPr>
              <a:t>记分牌一旦知道执行部件完成了执行，就检测是否存在</a:t>
            </a:r>
            <a:r>
              <a:rPr sz="2400" b="1" dirty="0">
                <a:solidFill>
                  <a:srgbClr val="26476A"/>
                </a:solidFill>
                <a:latin typeface="Times New Roman" panose="02020603050405020304" charset="0"/>
                <a:ea typeface="楷体" panose="02010609060101010101" charset="-122"/>
                <a:sym typeface="+mn-lt"/>
              </a:rPr>
              <a:t>WAR冲突</a:t>
            </a:r>
            <a:r>
              <a:rPr sz="2400" dirty="0">
                <a:solidFill>
                  <a:srgbClr val="26476A"/>
                </a:solidFill>
                <a:latin typeface="Times New Roman" panose="02020603050405020304" charset="0"/>
                <a:ea typeface="楷体" panose="02010609060101010101" charset="-122"/>
                <a:sym typeface="+mn-lt"/>
              </a:rPr>
              <a:t>，不存在则写入目的寄存器，并释放其所用的所有资源。</a:t>
            </a:r>
            <a:endParaRPr sz="2400" dirty="0">
              <a:solidFill>
                <a:srgbClr val="26476A"/>
              </a:solidFill>
              <a:latin typeface="Times New Roman" panose="02020603050405020304" charset="0"/>
              <a:ea typeface="楷体" panose="02010609060101010101" charset="-122"/>
              <a:sym typeface="+mn-lt"/>
            </a:endParaRPr>
          </a:p>
        </p:txBody>
      </p:sp>
      <p:pic>
        <p:nvPicPr>
          <p:cNvPr id="6" name="图片 5" descr="4"/>
          <p:cNvPicPr>
            <a:picLocks noChangeAspect="1"/>
          </p:cNvPicPr>
          <p:nvPr/>
        </p:nvPicPr>
        <p:blipFill>
          <a:blip r:embed="rId1"/>
          <a:stretch>
            <a:fillRect/>
          </a:stretch>
        </p:blipFill>
        <p:spPr>
          <a:xfrm>
            <a:off x="2400935" y="3429000"/>
            <a:ext cx="7377430" cy="274447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pPr algn="l"/>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036570" y="749935"/>
            <a:ext cx="6118860"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记分牌算法的数据</a:t>
            </a:r>
            <a:r>
              <a:rPr lang="zh-CN" altLang="en-US" sz="3200">
                <a:solidFill>
                  <a:srgbClr val="26476A"/>
                </a:solidFill>
                <a:latin typeface="汉仪中宋S" panose="00020600040101010101" charset="-122"/>
                <a:ea typeface="汉仪中宋S" panose="00020600040101010101" charset="-122"/>
              </a:rPr>
              <a:t>结构</a:t>
            </a:r>
            <a:endParaRPr lang="zh-CN" altLang="en-US" sz="3200">
              <a:solidFill>
                <a:srgbClr val="26476A"/>
              </a:solidFill>
              <a:latin typeface="汉仪中宋S" panose="00020600040101010101" charset="-122"/>
              <a:ea typeface="汉仪中宋S" panose="00020600040101010101" charset="-122"/>
            </a:endParaRPr>
          </a:p>
        </p:txBody>
      </p:sp>
      <p:sp>
        <p:nvSpPr>
          <p:cNvPr id="4" name="文本框 3"/>
          <p:cNvSpPr txBox="1"/>
          <p:nvPr/>
        </p:nvSpPr>
        <p:spPr>
          <a:xfrm>
            <a:off x="810895" y="1333500"/>
            <a:ext cx="10570210" cy="1778000"/>
          </a:xfrm>
          <a:prstGeom prst="rect">
            <a:avLst/>
          </a:prstGeom>
          <a:noFill/>
          <a:ln>
            <a:noFill/>
          </a:ln>
        </p:spPr>
        <p:txBody>
          <a:bodyPr wrap="square" rtlCol="0">
            <a:noAutofit/>
          </a:bodyPr>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sz="2400" dirty="0">
                <a:solidFill>
                  <a:srgbClr val="26476A"/>
                </a:solidFill>
                <a:latin typeface="Times New Roman" panose="02020603050405020304" charset="0"/>
                <a:ea typeface="楷体" panose="02010609060101010101" charset="-122"/>
                <a:sym typeface="+mn-lt"/>
              </a:rPr>
              <a:t>记分牌算法包含三个状态表：</a:t>
            </a:r>
            <a:r>
              <a:rPr lang="zh-CN" sz="2400" b="1" dirty="0">
                <a:solidFill>
                  <a:srgbClr val="26476A"/>
                </a:solidFill>
                <a:latin typeface="Times New Roman" panose="02020603050405020304" charset="0"/>
                <a:ea typeface="楷体" panose="02010609060101010101" charset="-122"/>
                <a:sym typeface="+mn-lt"/>
              </a:rPr>
              <a:t>指令状态表</a:t>
            </a:r>
            <a:r>
              <a:rPr lang="zh-CN" sz="2400" dirty="0">
                <a:solidFill>
                  <a:srgbClr val="26476A"/>
                </a:solidFill>
                <a:latin typeface="Times New Roman" panose="02020603050405020304" charset="0"/>
                <a:ea typeface="楷体" panose="02010609060101010101" charset="-122"/>
                <a:sym typeface="+mn-lt"/>
              </a:rPr>
              <a:t>、</a:t>
            </a:r>
            <a:r>
              <a:rPr lang="zh-CN" sz="2400" b="1" dirty="0">
                <a:solidFill>
                  <a:srgbClr val="26476A"/>
                </a:solidFill>
                <a:latin typeface="Times New Roman" panose="02020603050405020304" charset="0"/>
                <a:ea typeface="楷体" panose="02010609060101010101" charset="-122"/>
                <a:sym typeface="+mn-lt"/>
              </a:rPr>
              <a:t>功能部件状态表</a:t>
            </a:r>
            <a:r>
              <a:rPr lang="zh-CN" sz="2400" dirty="0">
                <a:solidFill>
                  <a:srgbClr val="26476A"/>
                </a:solidFill>
                <a:latin typeface="Times New Roman" panose="02020603050405020304" charset="0"/>
                <a:ea typeface="楷体" panose="02010609060101010101" charset="-122"/>
                <a:sym typeface="+mn-lt"/>
              </a:rPr>
              <a:t>和</a:t>
            </a:r>
            <a:r>
              <a:rPr lang="zh-CN" sz="2400" b="1" dirty="0">
                <a:solidFill>
                  <a:srgbClr val="26476A"/>
                </a:solidFill>
                <a:latin typeface="Times New Roman" panose="02020603050405020304" charset="0"/>
                <a:ea typeface="楷体" panose="02010609060101010101" charset="-122"/>
                <a:sym typeface="+mn-lt"/>
              </a:rPr>
              <a:t>结果寄存器状态表</a:t>
            </a:r>
            <a:r>
              <a:rPr lang="zh-CN" sz="2400" dirty="0">
                <a:solidFill>
                  <a:srgbClr val="26476A"/>
                </a:solidFill>
                <a:latin typeface="Times New Roman" panose="02020603050405020304" charset="0"/>
                <a:ea typeface="楷体" panose="02010609060101010101" charset="-122"/>
                <a:sym typeface="+mn-lt"/>
              </a:rPr>
              <a:t>。</a:t>
            </a:r>
            <a:endParaRPr lang="zh-CN" sz="2400" dirty="0">
              <a:solidFill>
                <a:srgbClr val="26476A"/>
              </a:solidFill>
              <a:latin typeface="Times New Roman" panose="02020603050405020304" charset="0"/>
              <a:ea typeface="楷体" panose="02010609060101010101" charset="-122"/>
              <a:sym typeface="+mn-lt"/>
            </a:endParaRPr>
          </a:p>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sz="2400" b="1" dirty="0">
                <a:solidFill>
                  <a:srgbClr val="26476A"/>
                </a:solidFill>
                <a:latin typeface="Times New Roman" panose="02020603050405020304" charset="0"/>
                <a:ea typeface="楷体" panose="02010609060101010101" charset="-122"/>
                <a:sym typeface="+mn-lt"/>
              </a:rPr>
              <a:t>（</a:t>
            </a:r>
            <a:r>
              <a:rPr lang="en-US" altLang="zh-CN" sz="2400" b="1" dirty="0">
                <a:solidFill>
                  <a:srgbClr val="26476A"/>
                </a:solidFill>
                <a:latin typeface="Times New Roman" panose="02020603050405020304" charset="0"/>
                <a:ea typeface="楷体" panose="02010609060101010101" charset="-122"/>
                <a:sym typeface="+mn-lt"/>
              </a:rPr>
              <a:t>1</a:t>
            </a:r>
            <a:r>
              <a:rPr lang="zh-CN" sz="2400" b="1" dirty="0">
                <a:solidFill>
                  <a:srgbClr val="26476A"/>
                </a:solidFill>
                <a:latin typeface="Times New Roman" panose="02020603050405020304" charset="0"/>
                <a:ea typeface="楷体" panose="02010609060101010101" charset="-122"/>
                <a:sym typeface="+mn-lt"/>
              </a:rPr>
              <a:t>）指令状态表</a:t>
            </a:r>
            <a:r>
              <a:rPr lang="en-US" altLang="zh-CN" sz="2400" b="1" dirty="0">
                <a:solidFill>
                  <a:srgbClr val="26476A"/>
                </a:solidFill>
                <a:latin typeface="Times New Roman" panose="02020603050405020304" charset="0"/>
                <a:ea typeface="楷体" panose="02010609060101010101" charset="-122"/>
                <a:sym typeface="+mn-lt"/>
              </a:rPr>
              <a:t>(Instruction Status)</a:t>
            </a:r>
            <a:r>
              <a:rPr lang="zh-CN" altLang="en-US" sz="2400" dirty="0">
                <a:solidFill>
                  <a:srgbClr val="26476A"/>
                </a:solidFill>
                <a:latin typeface="Times New Roman" panose="02020603050405020304" charset="0"/>
                <a:ea typeface="楷体" panose="02010609060101010101" charset="-122"/>
                <a:sym typeface="+mn-lt"/>
              </a:rPr>
              <a:t>：</a:t>
            </a:r>
            <a:endParaRPr lang="zh-CN" altLang="en-US" sz="2400" dirty="0">
              <a:solidFill>
                <a:srgbClr val="26476A"/>
              </a:solidFill>
              <a:latin typeface="Times New Roman" panose="02020603050405020304" charset="0"/>
              <a:ea typeface="楷体" panose="02010609060101010101" charset="-122"/>
              <a:sym typeface="+mn-lt"/>
            </a:endParaRPr>
          </a:p>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altLang="en-US" sz="2400" dirty="0">
                <a:solidFill>
                  <a:srgbClr val="26476A"/>
                </a:solidFill>
                <a:latin typeface="Times New Roman" panose="02020603050405020304" charset="0"/>
                <a:ea typeface="楷体" panose="02010609060101010101" charset="-122"/>
                <a:sym typeface="+mn-lt"/>
              </a:rPr>
              <a:t>指示正在执行的每条指令处于哪一个阶段。</a:t>
            </a:r>
            <a:endParaRPr lang="zh-CN" sz="2400" dirty="0">
              <a:solidFill>
                <a:srgbClr val="26476A"/>
              </a:solidFill>
              <a:latin typeface="Times New Roman" panose="02020603050405020304" charset="0"/>
              <a:ea typeface="楷体" panose="02010609060101010101" charset="-122"/>
              <a:sym typeface="+mn-lt"/>
            </a:endParaRPr>
          </a:p>
        </p:txBody>
      </p:sp>
      <p:graphicFrame>
        <p:nvGraphicFramePr>
          <p:cNvPr id="8" name="表格 7"/>
          <p:cNvGraphicFramePr/>
          <p:nvPr>
            <p:custDataLst>
              <p:tags r:id="rId1"/>
            </p:custDataLst>
          </p:nvPr>
        </p:nvGraphicFramePr>
        <p:xfrm>
          <a:off x="2124710" y="3757930"/>
          <a:ext cx="7941945" cy="2743200"/>
        </p:xfrm>
        <a:graphic>
          <a:graphicData uri="http://schemas.openxmlformats.org/drawingml/2006/table">
            <a:tbl>
              <a:tblPr firstRow="1" bandRow="1">
                <a:tableStyleId>{5C22544A-7EE6-4342-B048-85BDC9FD1C3A}</a:tableStyleId>
              </a:tblPr>
              <a:tblGrid>
                <a:gridCol w="1872615"/>
                <a:gridCol w="1471930"/>
                <a:gridCol w="1950085"/>
                <a:gridCol w="1323975"/>
                <a:gridCol w="1323340"/>
              </a:tblGrid>
              <a:tr h="457200">
                <a:tc rowSpan="2">
                  <a:txBody>
                    <a:bodyPr/>
                    <a:p>
                      <a:pPr algn="ctr">
                        <a:lnSpc>
                          <a:spcPct val="150000"/>
                        </a:lnSpc>
                        <a:buNone/>
                      </a:pPr>
                      <a:r>
                        <a:rPr lang="zh-CN" altLang="en-US" sz="2400">
                          <a:latin typeface="楷体" panose="02010609060101010101" charset="-122"/>
                          <a:ea typeface="楷体" panose="02010609060101010101" charset="-122"/>
                        </a:rPr>
                        <a:t>指令</a:t>
                      </a:r>
                      <a:endParaRPr lang="zh-CN" altLang="en-US" sz="2400">
                        <a:latin typeface="楷体" panose="02010609060101010101" charset="-122"/>
                        <a:ea typeface="楷体" panose="02010609060101010101" charset="-122"/>
                      </a:endParaRPr>
                    </a:p>
                  </a:txBody>
                  <a:tcPr/>
                </a:tc>
                <a:tc gridSpan="4">
                  <a:txBody>
                    <a:bodyPr/>
                    <a:p>
                      <a:pPr algn="ctr">
                        <a:buNone/>
                      </a:pPr>
                      <a:r>
                        <a:rPr lang="zh-CN" altLang="en-US" sz="2400">
                          <a:latin typeface="楷体" panose="02010609060101010101" charset="-122"/>
                          <a:ea typeface="楷体" panose="02010609060101010101" charset="-122"/>
                        </a:rPr>
                        <a:t>指令状态表</a:t>
                      </a:r>
                      <a:endParaRPr lang="zh-CN" altLang="en-US" sz="2400">
                        <a:latin typeface="楷体" panose="02010609060101010101" charset="-122"/>
                        <a:ea typeface="楷体" panose="02010609060101010101" charset="-122"/>
                      </a:endParaRPr>
                    </a:p>
                  </a:txBody>
                  <a:tcPr/>
                </a:tc>
                <a:tc hMerge="1">
                  <a:tcPr/>
                </a:tc>
                <a:tc hMerge="1">
                  <a:tcPr/>
                </a:tc>
                <a:tc hMerge="1">
                  <a:tcPr/>
                </a:tc>
              </a:tr>
              <a:tr h="457200">
                <a:tc vMerge="1">
                  <a:tcPr/>
                </a:tc>
                <a:tc>
                  <a:txBody>
                    <a:bodyPr/>
                    <a:p>
                      <a:pPr algn="ctr">
                        <a:buNone/>
                      </a:pPr>
                      <a:r>
                        <a:rPr lang="zh-CN" altLang="en-US" sz="2400">
                          <a:latin typeface="楷体" panose="02010609060101010101" charset="-122"/>
                          <a:ea typeface="楷体" panose="02010609060101010101" charset="-122"/>
                        </a:rPr>
                        <a:t>流出</a:t>
                      </a:r>
                      <a:endParaRPr lang="zh-CN" altLang="en-US" sz="2400">
                        <a:latin typeface="楷体" panose="02010609060101010101" charset="-122"/>
                        <a:ea typeface="楷体" panose="02010609060101010101" charset="-122"/>
                      </a:endParaRPr>
                    </a:p>
                  </a:txBody>
                  <a:tcPr/>
                </a:tc>
                <a:tc>
                  <a:txBody>
                    <a:bodyPr/>
                    <a:p>
                      <a:pPr algn="ctr">
                        <a:buNone/>
                      </a:pPr>
                      <a:r>
                        <a:rPr lang="zh-CN" altLang="en-US" sz="2400">
                          <a:latin typeface="楷体" panose="02010609060101010101" charset="-122"/>
                          <a:ea typeface="楷体" panose="02010609060101010101" charset="-122"/>
                        </a:rPr>
                        <a:t>读操作数</a:t>
                      </a:r>
                      <a:endParaRPr lang="zh-CN" altLang="en-US" sz="2400">
                        <a:latin typeface="楷体" panose="02010609060101010101" charset="-122"/>
                        <a:ea typeface="楷体" panose="02010609060101010101" charset="-122"/>
                      </a:endParaRPr>
                    </a:p>
                  </a:txBody>
                  <a:tcPr/>
                </a:tc>
                <a:tc>
                  <a:txBody>
                    <a:bodyPr/>
                    <a:p>
                      <a:pPr algn="ctr">
                        <a:buNone/>
                      </a:pPr>
                      <a:r>
                        <a:rPr lang="zh-CN" altLang="en-US" sz="2400">
                          <a:latin typeface="楷体" panose="02010609060101010101" charset="-122"/>
                          <a:ea typeface="楷体" panose="02010609060101010101" charset="-122"/>
                        </a:rPr>
                        <a:t>执行</a:t>
                      </a:r>
                      <a:endParaRPr lang="zh-CN" altLang="en-US" sz="2400">
                        <a:latin typeface="楷体" panose="02010609060101010101" charset="-122"/>
                        <a:ea typeface="楷体" panose="02010609060101010101" charset="-122"/>
                      </a:endParaRPr>
                    </a:p>
                  </a:txBody>
                  <a:tcPr/>
                </a:tc>
                <a:tc>
                  <a:txBody>
                    <a:bodyPr/>
                    <a:p>
                      <a:pPr algn="ctr">
                        <a:buNone/>
                      </a:pPr>
                      <a:r>
                        <a:rPr lang="zh-CN" altLang="en-US" sz="2400">
                          <a:latin typeface="楷体" panose="02010609060101010101" charset="-122"/>
                          <a:ea typeface="楷体" panose="02010609060101010101" charset="-122"/>
                        </a:rPr>
                        <a:t>写结果</a:t>
                      </a:r>
                      <a:endParaRPr lang="zh-CN" altLang="en-US" sz="2400">
                        <a:latin typeface="楷体" panose="02010609060101010101" charset="-122"/>
                        <a:ea typeface="楷体" panose="02010609060101010101" charset="-122"/>
                      </a:endParaRPr>
                    </a:p>
                  </a:txBody>
                  <a:tcPr/>
                </a:tc>
              </a:tr>
              <a:tr h="457200">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r>
              <a:tr h="457200">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r>
              <a:tr h="457200">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r>
              <a:tr h="457200">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c>
                  <a:txBody>
                    <a:bodyPr/>
                    <a:p>
                      <a:pPr algn="ctr">
                        <a:buNone/>
                      </a:pPr>
                      <a:endParaRPr lang="zh-CN" altLang="en-US" sz="2400"/>
                    </a:p>
                  </a:txBody>
                  <a:tcPr/>
                </a:tc>
              </a:tr>
            </a:tbl>
          </a:graphicData>
        </a:graphic>
      </p:graphicFrame>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0" y="385445"/>
            <a:ext cx="546735" cy="152400"/>
          </a:xfrm>
          <a:prstGeom prst="rect">
            <a:avLst/>
          </a:prstGeom>
          <a:solidFill>
            <a:srgbClr val="2647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92785" y="289560"/>
            <a:ext cx="11499850" cy="460375"/>
          </a:xfrm>
          <a:prstGeom prst="rect">
            <a:avLst/>
          </a:prstGeom>
          <a:noFill/>
        </p:spPr>
        <p:txBody>
          <a:bodyPr wrap="square" rtlCol="0" anchor="ctr" anchorCtr="0">
            <a:spAutoFit/>
          </a:bodyPr>
          <a:p>
            <a:pPr algn="l"/>
            <a:r>
              <a:rPr lang="zh-CN" altLang="en-US" sz="2400">
                <a:solidFill>
                  <a:srgbClr val="26476A"/>
                </a:solidFill>
                <a:latin typeface="汉仪中宋S" panose="00020600040101010101" charset="-122"/>
                <a:ea typeface="汉仪中宋S" panose="00020600040101010101" charset="-122"/>
              </a:rPr>
              <a:t>项目</a:t>
            </a:r>
            <a:r>
              <a:rPr lang="zh-CN" altLang="en-US" sz="2400">
                <a:solidFill>
                  <a:srgbClr val="26476A"/>
                </a:solidFill>
                <a:latin typeface="汉仪中宋S" panose="00020600040101010101" charset="-122"/>
                <a:ea typeface="汉仪中宋S" panose="00020600040101010101" charset="-122"/>
              </a:rPr>
              <a:t>背景</a:t>
            </a:r>
            <a:endParaRPr lang="zh-CN" altLang="en-US" sz="2400">
              <a:solidFill>
                <a:srgbClr val="26476A"/>
              </a:solidFill>
              <a:latin typeface="汉仪中宋S" panose="00020600040101010101" charset="-122"/>
              <a:ea typeface="汉仪中宋S" panose="00020600040101010101" charset="-122"/>
            </a:endParaRPr>
          </a:p>
        </p:txBody>
      </p:sp>
      <p:cxnSp>
        <p:nvCxnSpPr>
          <p:cNvPr id="3" name="直接连接符 2"/>
          <p:cNvCxnSpPr/>
          <p:nvPr/>
        </p:nvCxnSpPr>
        <p:spPr>
          <a:xfrm>
            <a:off x="0" y="598805"/>
            <a:ext cx="546100" cy="0"/>
          </a:xfrm>
          <a:prstGeom prst="line">
            <a:avLst/>
          </a:prstGeom>
          <a:ln w="15875">
            <a:solidFill>
              <a:srgbClr val="26476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036570" y="749935"/>
            <a:ext cx="6118860" cy="583565"/>
          </a:xfrm>
          <a:prstGeom prst="rect">
            <a:avLst/>
          </a:prstGeom>
          <a:noFill/>
        </p:spPr>
        <p:txBody>
          <a:bodyPr wrap="square" rtlCol="0">
            <a:spAutoFit/>
          </a:bodyPr>
          <a:p>
            <a:pPr algn="ctr">
              <a:buClrTx/>
              <a:buSzTx/>
              <a:buFontTx/>
            </a:pPr>
            <a:r>
              <a:rPr lang="zh-CN" altLang="en-US" sz="3200">
                <a:solidFill>
                  <a:srgbClr val="26476A"/>
                </a:solidFill>
                <a:latin typeface="汉仪中宋S" panose="00020600040101010101" charset="-122"/>
                <a:ea typeface="汉仪中宋S" panose="00020600040101010101" charset="-122"/>
              </a:rPr>
              <a:t>记分牌算法的数据</a:t>
            </a:r>
            <a:r>
              <a:rPr lang="zh-CN" altLang="en-US" sz="3200">
                <a:solidFill>
                  <a:srgbClr val="26476A"/>
                </a:solidFill>
                <a:latin typeface="汉仪中宋S" panose="00020600040101010101" charset="-122"/>
                <a:ea typeface="汉仪中宋S" panose="00020600040101010101" charset="-122"/>
              </a:rPr>
              <a:t>结构</a:t>
            </a:r>
            <a:endParaRPr lang="zh-CN" altLang="en-US" sz="3200">
              <a:solidFill>
                <a:srgbClr val="26476A"/>
              </a:solidFill>
              <a:latin typeface="汉仪中宋S" panose="00020600040101010101" charset="-122"/>
              <a:ea typeface="汉仪中宋S" panose="00020600040101010101" charset="-122"/>
            </a:endParaRPr>
          </a:p>
        </p:txBody>
      </p:sp>
      <p:sp>
        <p:nvSpPr>
          <p:cNvPr id="4" name="文本框 3"/>
          <p:cNvSpPr txBox="1"/>
          <p:nvPr/>
        </p:nvSpPr>
        <p:spPr>
          <a:xfrm>
            <a:off x="810895" y="1333500"/>
            <a:ext cx="10570210" cy="1778000"/>
          </a:xfrm>
          <a:prstGeom prst="rect">
            <a:avLst/>
          </a:prstGeom>
          <a:noFill/>
          <a:ln>
            <a:noFill/>
          </a:ln>
        </p:spPr>
        <p:txBody>
          <a:bodyPr wrap="square" rtlCol="0">
            <a:noAutofit/>
          </a:bodyPr>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sz="2400" dirty="0">
                <a:solidFill>
                  <a:srgbClr val="26476A"/>
                </a:solidFill>
                <a:latin typeface="Times New Roman" panose="02020603050405020304" charset="0"/>
                <a:ea typeface="楷体" panose="02010609060101010101" charset="-122"/>
                <a:sym typeface="+mn-lt"/>
              </a:rPr>
              <a:t>记分牌算法包含三个状态表：</a:t>
            </a:r>
            <a:r>
              <a:rPr lang="zh-CN" sz="2400" b="1" dirty="0">
                <a:solidFill>
                  <a:srgbClr val="26476A"/>
                </a:solidFill>
                <a:latin typeface="Times New Roman" panose="02020603050405020304" charset="0"/>
                <a:ea typeface="楷体" panose="02010609060101010101" charset="-122"/>
                <a:sym typeface="+mn-lt"/>
              </a:rPr>
              <a:t>指令状态表</a:t>
            </a:r>
            <a:r>
              <a:rPr lang="zh-CN" sz="2400" dirty="0">
                <a:solidFill>
                  <a:srgbClr val="26476A"/>
                </a:solidFill>
                <a:latin typeface="Times New Roman" panose="02020603050405020304" charset="0"/>
                <a:ea typeface="楷体" panose="02010609060101010101" charset="-122"/>
                <a:sym typeface="+mn-lt"/>
              </a:rPr>
              <a:t>、</a:t>
            </a:r>
            <a:r>
              <a:rPr lang="zh-CN" sz="2400" b="1" dirty="0">
                <a:solidFill>
                  <a:srgbClr val="26476A"/>
                </a:solidFill>
                <a:latin typeface="Times New Roman" panose="02020603050405020304" charset="0"/>
                <a:ea typeface="楷体" panose="02010609060101010101" charset="-122"/>
                <a:sym typeface="+mn-lt"/>
              </a:rPr>
              <a:t>功能部件状态表</a:t>
            </a:r>
            <a:r>
              <a:rPr lang="zh-CN" sz="2400" dirty="0">
                <a:solidFill>
                  <a:srgbClr val="26476A"/>
                </a:solidFill>
                <a:latin typeface="Times New Roman" panose="02020603050405020304" charset="0"/>
                <a:ea typeface="楷体" panose="02010609060101010101" charset="-122"/>
                <a:sym typeface="+mn-lt"/>
              </a:rPr>
              <a:t>和</a:t>
            </a:r>
            <a:r>
              <a:rPr lang="zh-CN" sz="2400" b="1" dirty="0">
                <a:solidFill>
                  <a:srgbClr val="26476A"/>
                </a:solidFill>
                <a:latin typeface="Times New Roman" panose="02020603050405020304" charset="0"/>
                <a:ea typeface="楷体" panose="02010609060101010101" charset="-122"/>
                <a:sym typeface="+mn-lt"/>
              </a:rPr>
              <a:t>结果寄存器状态表</a:t>
            </a:r>
            <a:r>
              <a:rPr lang="zh-CN" sz="2400" dirty="0">
                <a:solidFill>
                  <a:srgbClr val="26476A"/>
                </a:solidFill>
                <a:latin typeface="Times New Roman" panose="02020603050405020304" charset="0"/>
                <a:ea typeface="楷体" panose="02010609060101010101" charset="-122"/>
                <a:sym typeface="+mn-lt"/>
              </a:rPr>
              <a:t>。</a:t>
            </a:r>
            <a:endParaRPr lang="zh-CN" sz="2400" dirty="0">
              <a:solidFill>
                <a:srgbClr val="26476A"/>
              </a:solidFill>
              <a:latin typeface="Times New Roman" panose="02020603050405020304" charset="0"/>
              <a:ea typeface="楷体" panose="02010609060101010101" charset="-122"/>
              <a:sym typeface="+mn-lt"/>
            </a:endParaRPr>
          </a:p>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sz="2400" b="1" dirty="0">
                <a:solidFill>
                  <a:srgbClr val="26476A"/>
                </a:solidFill>
                <a:latin typeface="Times New Roman" panose="02020603050405020304" charset="0"/>
                <a:ea typeface="楷体" panose="02010609060101010101" charset="-122"/>
                <a:sym typeface="+mn-lt"/>
              </a:rPr>
              <a:t>（</a:t>
            </a:r>
            <a:r>
              <a:rPr lang="en-US" altLang="zh-CN" sz="2400" b="1" dirty="0">
                <a:solidFill>
                  <a:srgbClr val="26476A"/>
                </a:solidFill>
                <a:latin typeface="Times New Roman" panose="02020603050405020304" charset="0"/>
                <a:ea typeface="楷体" panose="02010609060101010101" charset="-122"/>
                <a:sym typeface="+mn-lt"/>
              </a:rPr>
              <a:t>2</a:t>
            </a:r>
            <a:r>
              <a:rPr lang="zh-CN" sz="2400" b="1" dirty="0">
                <a:solidFill>
                  <a:srgbClr val="26476A"/>
                </a:solidFill>
                <a:latin typeface="Times New Roman" panose="02020603050405020304" charset="0"/>
                <a:ea typeface="楷体" panose="02010609060101010101" charset="-122"/>
                <a:sym typeface="+mn-lt"/>
              </a:rPr>
              <a:t>）</a:t>
            </a:r>
            <a:r>
              <a:rPr lang="zh-CN" sz="2400" b="1" dirty="0">
                <a:solidFill>
                  <a:srgbClr val="26476A"/>
                </a:solidFill>
                <a:latin typeface="Times New Roman" panose="02020603050405020304" charset="0"/>
                <a:ea typeface="楷体" panose="02010609060101010101" charset="-122"/>
                <a:sym typeface="+mn-lt"/>
              </a:rPr>
              <a:t>功能部件状态表</a:t>
            </a:r>
            <a:r>
              <a:rPr lang="en-US" altLang="zh-CN" sz="2400" b="1" dirty="0">
                <a:solidFill>
                  <a:srgbClr val="26476A"/>
                </a:solidFill>
                <a:latin typeface="Times New Roman" panose="02020603050405020304" charset="0"/>
                <a:ea typeface="楷体" panose="02010609060101010101" charset="-122"/>
                <a:sym typeface="+mn-lt"/>
              </a:rPr>
              <a:t>(Functional Unit Status)</a:t>
            </a:r>
            <a:r>
              <a:rPr lang="zh-CN" altLang="en-US" sz="2400" dirty="0">
                <a:solidFill>
                  <a:srgbClr val="26476A"/>
                </a:solidFill>
                <a:latin typeface="Times New Roman" panose="02020603050405020304" charset="0"/>
                <a:ea typeface="楷体" panose="02010609060101010101" charset="-122"/>
                <a:sym typeface="+mn-lt"/>
              </a:rPr>
              <a:t>：</a:t>
            </a:r>
            <a:endParaRPr lang="zh-CN" altLang="en-US" sz="2400" dirty="0">
              <a:solidFill>
                <a:srgbClr val="26476A"/>
              </a:solidFill>
              <a:latin typeface="Times New Roman" panose="02020603050405020304" charset="0"/>
              <a:ea typeface="楷体" panose="02010609060101010101" charset="-122"/>
              <a:sym typeface="+mn-lt"/>
            </a:endParaRPr>
          </a:p>
          <a:p>
            <a:pPr indent="609600" fontAlgn="auto">
              <a:lnSpc>
                <a:spcPct val="150000"/>
              </a:lnSpc>
              <a:spcAft>
                <a:spcPts val="0"/>
              </a:spcAft>
              <a:extLst>
                <a:ext uri="{35155182-B16C-46BC-9424-99874614C6A1}">
                  <wpsdc:indentchars xmlns:wpsdc="http://www.wps.cn/officeDocument/2017/drawingmlCustomData" val="200" checksum="4158780845"/>
                </a:ext>
              </a:extLst>
            </a:pPr>
            <a:r>
              <a:rPr lang="zh-CN" altLang="en-US" sz="2400" dirty="0">
                <a:solidFill>
                  <a:srgbClr val="26476A"/>
                </a:solidFill>
                <a:latin typeface="Times New Roman" panose="02020603050405020304" charset="0"/>
                <a:ea typeface="楷体" panose="02010609060101010101" charset="-122"/>
                <a:sym typeface="+mn-lt"/>
              </a:rPr>
              <a:t>记录各个功能部件的状态。</a:t>
            </a:r>
            <a:endParaRPr lang="zh-CN" altLang="en-US" sz="2400" dirty="0">
              <a:solidFill>
                <a:srgbClr val="26476A"/>
              </a:solidFill>
              <a:latin typeface="Times New Roman" panose="02020603050405020304" charset="0"/>
              <a:ea typeface="楷体" panose="02010609060101010101" charset="-122"/>
              <a:sym typeface="+mn-lt"/>
            </a:endParaRPr>
          </a:p>
        </p:txBody>
      </p:sp>
      <p:graphicFrame>
        <p:nvGraphicFramePr>
          <p:cNvPr id="5" name="表格 4"/>
          <p:cNvGraphicFramePr/>
          <p:nvPr>
            <p:custDataLst>
              <p:tags r:id="rId1"/>
            </p:custDataLst>
          </p:nvPr>
        </p:nvGraphicFramePr>
        <p:xfrm>
          <a:off x="1560830" y="3695065"/>
          <a:ext cx="9070340" cy="2915920"/>
        </p:xfrm>
        <a:graphic>
          <a:graphicData uri="http://schemas.openxmlformats.org/drawingml/2006/table">
            <a:tbl>
              <a:tblPr firstRow="1" bandRow="1">
                <a:tableStyleId>{5C22544A-7EE6-4342-B048-85BDC9FD1C3A}</a:tableStyleId>
              </a:tblPr>
              <a:tblGrid>
                <a:gridCol w="2790825"/>
                <a:gridCol w="697865"/>
                <a:gridCol w="697865"/>
                <a:gridCol w="697230"/>
                <a:gridCol w="697865"/>
                <a:gridCol w="697865"/>
                <a:gridCol w="697865"/>
                <a:gridCol w="697230"/>
                <a:gridCol w="697865"/>
                <a:gridCol w="697865"/>
              </a:tblGrid>
              <a:tr h="490220">
                <a:tc rowSpan="2">
                  <a:txBody>
                    <a:bodyPr/>
                    <a:p>
                      <a:pPr algn="ctr">
                        <a:lnSpc>
                          <a:spcPct val="200000"/>
                        </a:lnSpc>
                        <a:buNone/>
                      </a:pPr>
                      <a:r>
                        <a:rPr lang="zh-CN" altLang="en-US" sz="2000">
                          <a:latin typeface="楷体" panose="02010609060101010101" charset="-122"/>
                          <a:ea typeface="楷体" panose="02010609060101010101" charset="-122"/>
                        </a:rPr>
                        <a:t>部件</a:t>
                      </a:r>
                      <a:r>
                        <a:rPr lang="zh-CN" altLang="en-US" sz="2000">
                          <a:latin typeface="楷体" panose="02010609060101010101" charset="-122"/>
                          <a:ea typeface="楷体" panose="02010609060101010101" charset="-122"/>
                        </a:rPr>
                        <a:t>名称</a:t>
                      </a:r>
                      <a:endParaRPr lang="zh-CN" altLang="en-US" sz="2000">
                        <a:latin typeface="楷体" panose="02010609060101010101" charset="-122"/>
                        <a:ea typeface="楷体" panose="02010609060101010101" charset="-122"/>
                      </a:endParaRPr>
                    </a:p>
                  </a:txBody>
                  <a:tcPr/>
                </a:tc>
                <a:tc gridSpan="9">
                  <a:txBody>
                    <a:bodyPr/>
                    <a:p>
                      <a:pPr algn="ctr">
                        <a:buNone/>
                      </a:pPr>
                      <a:r>
                        <a:rPr lang="zh-CN" altLang="en-US" sz="2000">
                          <a:latin typeface="楷体" panose="02010609060101010101" charset="-122"/>
                          <a:ea typeface="楷体" panose="02010609060101010101" charset="-122"/>
                        </a:rPr>
                        <a:t>功能部件状态表</a:t>
                      </a:r>
                      <a:endParaRPr lang="zh-CN" altLang="en-US" sz="2000">
                        <a:latin typeface="楷体" panose="02010609060101010101" charset="-122"/>
                        <a:ea typeface="楷体" panose="02010609060101010101" charset="-122"/>
                      </a:endParaRPr>
                    </a:p>
                  </a:txBody>
                  <a:tcPr/>
                </a:tc>
                <a:tc hMerge="1">
                  <a:tcPr/>
                </a:tc>
                <a:tc hMerge="1">
                  <a:tcPr/>
                </a:tc>
                <a:tc hMerge="1">
                  <a:tcPr/>
                </a:tc>
                <a:tc hMerge="1">
                  <a:tcPr/>
                </a:tc>
                <a:tc hMerge="1">
                  <a:tcPr/>
                </a:tc>
                <a:tc hMerge="1">
                  <a:tcPr/>
                </a:tc>
                <a:tc hMerge="1">
                  <a:tcPr/>
                </a:tc>
                <a:tc hMerge="1">
                  <a:tcPr/>
                </a:tc>
              </a:tr>
              <a:tr h="465455">
                <a:tc vMerge="1">
                  <a:tcPr/>
                </a:tc>
                <a:tc>
                  <a:txBody>
                    <a:bodyPr/>
                    <a:p>
                      <a:pPr algn="ctr">
                        <a:buNone/>
                      </a:pPr>
                      <a:r>
                        <a:rPr lang="en-US" altLang="zh-CN">
                          <a:latin typeface="Times New Roman" panose="02020603050405020304" charset="0"/>
                          <a:ea typeface="楷体" panose="02010609060101010101" charset="-122"/>
                          <a:cs typeface="Times New Roman" panose="02020603050405020304" charset="0"/>
                        </a:rPr>
                        <a:t>Busy</a:t>
                      </a:r>
                      <a:endParaRPr lang="en-US" altLang="zh-CN">
                        <a:latin typeface="Times New Roman" panose="02020603050405020304" charset="0"/>
                        <a:ea typeface="楷体" panose="02010609060101010101" charset="-122"/>
                        <a:cs typeface="Times New Roman" panose="02020603050405020304" charset="0"/>
                      </a:endParaRPr>
                    </a:p>
                  </a:txBody>
                  <a:tcPr/>
                </a:tc>
                <a:tc>
                  <a:txBody>
                    <a:bodyPr/>
                    <a:p>
                      <a:pPr algn="ctr">
                        <a:buNone/>
                      </a:pPr>
                      <a:r>
                        <a:rPr lang="en-US" altLang="zh-CN">
                          <a:latin typeface="Times New Roman" panose="02020603050405020304" charset="0"/>
                          <a:ea typeface="楷体" panose="02010609060101010101" charset="-122"/>
                          <a:cs typeface="Times New Roman" panose="02020603050405020304" charset="0"/>
                        </a:rPr>
                        <a:t>Op</a:t>
                      </a:r>
                      <a:endParaRPr lang="en-US" altLang="zh-CN">
                        <a:latin typeface="Times New Roman" panose="02020603050405020304" charset="0"/>
                        <a:ea typeface="楷体" panose="02010609060101010101" charset="-122"/>
                        <a:cs typeface="Times New Roman" panose="02020603050405020304" charset="0"/>
                      </a:endParaRPr>
                    </a:p>
                  </a:txBody>
                  <a:tcPr/>
                </a:tc>
                <a:tc>
                  <a:txBody>
                    <a:bodyPr/>
                    <a:p>
                      <a:pPr algn="ctr">
                        <a:buNone/>
                      </a:pPr>
                      <a:r>
                        <a:rPr lang="en-US" altLang="zh-CN">
                          <a:latin typeface="Times New Roman" panose="02020603050405020304" charset="0"/>
                          <a:ea typeface="楷体" panose="02010609060101010101" charset="-122"/>
                          <a:cs typeface="Times New Roman" panose="02020603050405020304" charset="0"/>
                        </a:rPr>
                        <a:t>Fi</a:t>
                      </a:r>
                      <a:endParaRPr lang="en-US" altLang="zh-CN">
                        <a:latin typeface="Times New Roman" panose="02020603050405020304" charset="0"/>
                        <a:ea typeface="楷体" panose="02010609060101010101" charset="-122"/>
                        <a:cs typeface="Times New Roman" panose="02020603050405020304" charset="0"/>
                      </a:endParaRPr>
                    </a:p>
                  </a:txBody>
                  <a:tcPr/>
                </a:tc>
                <a:tc>
                  <a:txBody>
                    <a:bodyPr/>
                    <a:p>
                      <a:pPr algn="ctr">
                        <a:buNone/>
                      </a:pPr>
                      <a:r>
                        <a:rPr lang="en-US" altLang="zh-CN">
                          <a:latin typeface="Times New Roman" panose="02020603050405020304" charset="0"/>
                          <a:ea typeface="楷体" panose="02010609060101010101" charset="-122"/>
                          <a:cs typeface="Times New Roman" panose="02020603050405020304" charset="0"/>
                        </a:rPr>
                        <a:t>Fj</a:t>
                      </a:r>
                      <a:endParaRPr lang="en-US" altLang="zh-CN">
                        <a:latin typeface="Times New Roman" panose="02020603050405020304" charset="0"/>
                        <a:ea typeface="楷体" panose="02010609060101010101" charset="-122"/>
                        <a:cs typeface="Times New Roman" panose="02020603050405020304" charset="0"/>
                      </a:endParaRPr>
                    </a:p>
                  </a:txBody>
                  <a:tcPr/>
                </a:tc>
                <a:tc>
                  <a:txBody>
                    <a:bodyPr/>
                    <a:p>
                      <a:pPr algn="ctr">
                        <a:buNone/>
                      </a:pPr>
                      <a:r>
                        <a:rPr lang="en-US" altLang="zh-CN">
                          <a:latin typeface="Times New Roman" panose="02020603050405020304" charset="0"/>
                          <a:ea typeface="楷体" panose="02010609060101010101" charset="-122"/>
                          <a:cs typeface="Times New Roman" panose="02020603050405020304" charset="0"/>
                        </a:rPr>
                        <a:t>Fk</a:t>
                      </a:r>
                      <a:endParaRPr lang="en-US" altLang="zh-CN">
                        <a:latin typeface="Times New Roman" panose="02020603050405020304" charset="0"/>
                        <a:ea typeface="楷体" panose="02010609060101010101" charset="-122"/>
                        <a:cs typeface="Times New Roman" panose="02020603050405020304" charset="0"/>
                      </a:endParaRPr>
                    </a:p>
                  </a:txBody>
                  <a:tcPr/>
                </a:tc>
                <a:tc>
                  <a:txBody>
                    <a:bodyPr/>
                    <a:p>
                      <a:pPr algn="ctr">
                        <a:buNone/>
                      </a:pPr>
                      <a:r>
                        <a:rPr lang="en-US" altLang="zh-CN">
                          <a:latin typeface="Times New Roman" panose="02020603050405020304" charset="0"/>
                          <a:ea typeface="楷体" panose="02010609060101010101" charset="-122"/>
                          <a:cs typeface="Times New Roman" panose="02020603050405020304" charset="0"/>
                        </a:rPr>
                        <a:t>Qj</a:t>
                      </a:r>
                      <a:endParaRPr lang="en-US" altLang="zh-CN">
                        <a:latin typeface="Times New Roman" panose="02020603050405020304" charset="0"/>
                        <a:ea typeface="楷体" panose="02010609060101010101" charset="-122"/>
                        <a:cs typeface="Times New Roman" panose="02020603050405020304" charset="0"/>
                      </a:endParaRPr>
                    </a:p>
                  </a:txBody>
                  <a:tcPr/>
                </a:tc>
                <a:tc>
                  <a:txBody>
                    <a:bodyPr/>
                    <a:p>
                      <a:pPr algn="ctr">
                        <a:buNone/>
                      </a:pPr>
                      <a:r>
                        <a:rPr lang="en-US" altLang="zh-CN">
                          <a:latin typeface="Times New Roman" panose="02020603050405020304" charset="0"/>
                          <a:ea typeface="楷体" panose="02010609060101010101" charset="-122"/>
                          <a:cs typeface="Times New Roman" panose="02020603050405020304" charset="0"/>
                        </a:rPr>
                        <a:t>Qk</a:t>
                      </a:r>
                      <a:endParaRPr lang="en-US" altLang="zh-CN">
                        <a:latin typeface="Times New Roman" panose="02020603050405020304" charset="0"/>
                        <a:ea typeface="楷体" panose="02010609060101010101" charset="-122"/>
                        <a:cs typeface="Times New Roman" panose="02020603050405020304" charset="0"/>
                      </a:endParaRPr>
                    </a:p>
                  </a:txBody>
                  <a:tcPr/>
                </a:tc>
                <a:tc>
                  <a:txBody>
                    <a:bodyPr/>
                    <a:p>
                      <a:pPr algn="ctr">
                        <a:buNone/>
                      </a:pPr>
                      <a:r>
                        <a:rPr lang="en-US" altLang="zh-CN">
                          <a:latin typeface="Times New Roman" panose="02020603050405020304" charset="0"/>
                          <a:ea typeface="楷体" panose="02010609060101010101" charset="-122"/>
                          <a:cs typeface="Times New Roman" panose="02020603050405020304" charset="0"/>
                        </a:rPr>
                        <a:t>Rj</a:t>
                      </a:r>
                      <a:endParaRPr lang="en-US" altLang="zh-CN">
                        <a:latin typeface="Times New Roman" panose="02020603050405020304" charset="0"/>
                        <a:ea typeface="楷体" panose="02010609060101010101" charset="-122"/>
                        <a:cs typeface="Times New Roman" panose="02020603050405020304" charset="0"/>
                      </a:endParaRPr>
                    </a:p>
                  </a:txBody>
                  <a:tcPr/>
                </a:tc>
                <a:tc>
                  <a:txBody>
                    <a:bodyPr/>
                    <a:p>
                      <a:pPr algn="ctr">
                        <a:buNone/>
                      </a:pPr>
                      <a:r>
                        <a:rPr lang="en-US" altLang="zh-CN">
                          <a:latin typeface="Times New Roman" panose="02020603050405020304" charset="0"/>
                          <a:ea typeface="楷体" panose="02010609060101010101" charset="-122"/>
                          <a:cs typeface="Times New Roman" panose="02020603050405020304" charset="0"/>
                        </a:rPr>
                        <a:t>Rk</a:t>
                      </a:r>
                      <a:endParaRPr lang="en-US" altLang="zh-CN">
                        <a:latin typeface="Times New Roman" panose="02020603050405020304" charset="0"/>
                        <a:ea typeface="楷体" panose="02010609060101010101" charset="-122"/>
                        <a:cs typeface="Times New Roman" panose="02020603050405020304" charset="0"/>
                      </a:endParaRPr>
                    </a:p>
                  </a:txBody>
                  <a:tcPr/>
                </a:tc>
              </a:tr>
              <a:tr h="490220">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r>
              <a:tr h="489585">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r>
              <a:tr h="490220">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r>
              <a:tr h="490220">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c>
                  <a:txBody>
                    <a:bodyPr/>
                    <a:p>
                      <a:pPr algn="ctr">
                        <a:buNone/>
                      </a:pPr>
                      <a:endParaRPr lang="zh-CN" altLang="en-US"/>
                    </a:p>
                  </a:txBody>
                  <a:tcPr/>
                </a:tc>
              </a:tr>
            </a:tbl>
          </a:graphicData>
        </a:graphic>
      </p:graphicFrame>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timing>
    <p:tnLst>
      <p:par>
        <p:cTn id="1" dur="indefinite" restart="never" nodeType="tmRoot"/>
      </p:par>
    </p:tnLst>
    <p:bldLst>
      <p:bldP spid="2" grpId="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3.xml><?xml version="1.0" encoding="utf-8"?>
<p:tagLst xmlns:p="http://schemas.openxmlformats.org/presentationml/2006/main">
  <p:tag name="commondata" val="eyJjb3VudCI6NSwiaGRpZCI6IjU5MGNhZDBmMDJiODM0MjVmYTJjYjc3MjRjMmEyYzFiIiwidXNlckNvdW50Ijo1fQ=="/>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TABLE_ENDDRAG_ORIGIN_RECT" val="625*186"/>
  <p:tag name="TABLE_ENDDRAG_RECT" val="144*332*625*186"/>
</p:tagLst>
</file>

<file path=ppt/tags/tag7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2.xml><?xml version="1.0" encoding="utf-8"?>
<p:tagLst xmlns:p="http://schemas.openxmlformats.org/presentationml/2006/main">
  <p:tag name="TABLE_ENDDRAG_ORIGIN_RECT" val="714*244"/>
  <p:tag name="TABLE_ENDDRAG_RECT" val="159*221*714*244"/>
</p:tagLst>
</file>

<file path=ppt/tags/tag7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p="http://schemas.openxmlformats.org/presentationml/2006/main">
  <p:tag name="TABLE_ENDDRAG_ORIGIN_RECT" val="779*110"/>
  <p:tag name="TABLE_ENDDRAG_RECT" val="90*326*779*110"/>
</p:tagLst>
</file>

<file path=ppt/tags/tag7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6.xml><?xml version="1.0" encoding="utf-8"?>
<p:tagLst xmlns:p="http://schemas.openxmlformats.org/presentationml/2006/main">
  <p:tag name="TABLE_ENDDRAG_ORIGIN_RECT" val="488*170"/>
  <p:tag name="TABLE_ENDDRAG_RECT" val="439*136*488*170"/>
</p:tagLst>
</file>

<file path=ppt/tags/tag8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8.xml><?xml version="1.0" encoding="utf-8"?>
<p:tagLst xmlns:p="http://schemas.openxmlformats.org/presentationml/2006/main">
  <p:tag name="TABLE_ENDDRAG_ORIGIN_RECT" val="525*123"/>
  <p:tag name="TABLE_ENDDRAG_RECT" val="410*112*525*123"/>
</p:tagLst>
</file>

<file path=ppt/tags/tag89.xml><?xml version="1.0" encoding="utf-8"?>
<p:tagLst xmlns:p="http://schemas.openxmlformats.org/presentationml/2006/main">
  <p:tag name="TABLE_ENDDRAG_ORIGIN_RECT" val="525*134"/>
  <p:tag name="TABLE_ENDDRAG_RECT" val="410*276*525*134"/>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1.xml><?xml version="1.0" encoding="utf-8"?>
<p:tagLst xmlns:p="http://schemas.openxmlformats.org/presentationml/2006/main">
  <p:tag name="TABLE_ENDDRAG_ORIGIN_RECT" val="525*123"/>
  <p:tag name="TABLE_ENDDRAG_RECT" val="410*112*525*123"/>
</p:tagLst>
</file>

<file path=ppt/tags/tag92.xml><?xml version="1.0" encoding="utf-8"?>
<p:tagLst xmlns:p="http://schemas.openxmlformats.org/presentationml/2006/main">
  <p:tag name="TABLE_ENDDRAG_ORIGIN_RECT" val="525*134"/>
  <p:tag name="TABLE_ENDDRAG_RECT" val="410*276*525*134"/>
</p:tagLst>
</file>

<file path=ppt/tags/tag9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3617</Words>
  <Application>WPS 演示</Application>
  <PresentationFormat>宽屏</PresentationFormat>
  <Paragraphs>721</Paragraphs>
  <Slides>32</Slides>
  <Notes>4</Notes>
  <HiddenSlides>0</HiddenSlides>
  <MMClips>0</MMClips>
  <ScaleCrop>false</ScaleCrop>
  <HeadingPairs>
    <vt:vector size="6" baseType="variant">
      <vt:variant>
        <vt:lpstr>已用的字体</vt:lpstr>
      </vt:variant>
      <vt:variant>
        <vt:i4>29</vt:i4>
      </vt:variant>
      <vt:variant>
        <vt:lpstr>主题</vt:lpstr>
      </vt:variant>
      <vt:variant>
        <vt:i4>1</vt:i4>
      </vt:variant>
      <vt:variant>
        <vt:lpstr>幻灯片标题</vt:lpstr>
      </vt:variant>
      <vt:variant>
        <vt:i4>32</vt:i4>
      </vt:variant>
    </vt:vector>
  </HeadingPairs>
  <TitlesOfParts>
    <vt:vector size="62" baseType="lpstr">
      <vt:lpstr>Arial</vt:lpstr>
      <vt:lpstr>宋体</vt:lpstr>
      <vt:lpstr>Wingdings</vt:lpstr>
      <vt:lpstr>Wingdings</vt:lpstr>
      <vt:lpstr>汉仪中宋S</vt:lpstr>
      <vt:lpstr>汉仪君黑-45简</vt:lpstr>
      <vt:lpstr>黑体</vt:lpstr>
      <vt:lpstr>思源黑体 CN Bold</vt:lpstr>
      <vt:lpstr>Microsoft YaHei Bold</vt:lpstr>
      <vt:lpstr>微软雅黑</vt:lpstr>
      <vt:lpstr>Arial Unicode MS</vt:lpstr>
      <vt:lpstr>Calibri</vt:lpstr>
      <vt:lpstr>楷体</vt:lpstr>
      <vt:lpstr>Times New Roman</vt:lpstr>
      <vt:lpstr>方正小标宋简体</vt:lpstr>
      <vt:lpstr>MS Gothic</vt:lpstr>
      <vt:lpstr>MS UI Gothic</vt:lpstr>
      <vt:lpstr>UD Digi Kyokasho N-B</vt:lpstr>
      <vt:lpstr>Yu Gothic Light</vt:lpstr>
      <vt:lpstr>Yu Gothic Medium</vt:lpstr>
      <vt:lpstr>Berlin Sans FB Demi</vt:lpstr>
      <vt:lpstr>Bodoni MT Poster Compressed</vt:lpstr>
      <vt:lpstr>Britannic Bold</vt:lpstr>
      <vt:lpstr>Calibri Light</vt:lpstr>
      <vt:lpstr>Californian FB</vt:lpstr>
      <vt:lpstr>Calisto MT</vt:lpstr>
      <vt:lpstr>Candara Light</vt:lpstr>
      <vt:lpstr>Cascadia Code</vt:lpstr>
      <vt:lpstr>Consolas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嘿OvO</cp:lastModifiedBy>
  <cp:revision>152</cp:revision>
  <dcterms:created xsi:type="dcterms:W3CDTF">2019-06-19T02:08:00Z</dcterms:created>
  <dcterms:modified xsi:type="dcterms:W3CDTF">2024-06-25T03:30:09Z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2052-12.1.0.16929</vt:lpwstr>
  </property>
  <property fmtid="{D5CDD505-2E9C-101B-9397-08002B2CF9AE}" pid="3" name="ICV">
    <vt:lpwstr>188403843D9D43A3B57122A6DA249DCB_11</vt:lpwstr>
  </property>
  <property fmtid="{D5CDD505-2E9C-101B-9397-08002B2CF9AE}" pid="4" name="KSOTemplateUUID">
    <vt:lpwstr>v1.0_mb_m5P23gPCY8x6hA7h5R//nA==</vt:lpwstr>
  </property>
</Properties>
</file>